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5"/>
  </p:sldMasterIdLst>
  <p:notesMasterIdLst>
    <p:notesMasterId r:id="rId24"/>
  </p:notesMasterIdLst>
  <p:handoutMasterIdLst>
    <p:handoutMasterId r:id="rId25"/>
  </p:handoutMasterIdLst>
  <p:sldIdLst>
    <p:sldId id="256" r:id="rId6"/>
    <p:sldId id="318" r:id="rId7"/>
    <p:sldId id="317" r:id="rId8"/>
    <p:sldId id="324" r:id="rId9"/>
    <p:sldId id="350" r:id="rId10"/>
    <p:sldId id="370" r:id="rId11"/>
    <p:sldId id="354" r:id="rId12"/>
    <p:sldId id="355" r:id="rId13"/>
    <p:sldId id="342" r:id="rId14"/>
    <p:sldId id="356" r:id="rId15"/>
    <p:sldId id="369" r:id="rId16"/>
    <p:sldId id="329" r:id="rId17"/>
    <p:sldId id="333" r:id="rId18"/>
    <p:sldId id="336" r:id="rId19"/>
    <p:sldId id="371" r:id="rId20"/>
    <p:sldId id="368" r:id="rId21"/>
    <p:sldId id="367" r:id="rId22"/>
    <p:sldId id="322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31" autoAdjust="0"/>
  </p:normalViewPr>
  <p:slideViewPr>
    <p:cSldViewPr>
      <p:cViewPr varScale="1">
        <p:scale>
          <a:sx n="108" d="100"/>
          <a:sy n="108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72" y="-12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tia7ndenas2\DPS\Ann.Barrett\Documents\Vitamin%20loss%20after%202%20yea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TI010A7NETAP3\NSRDEC_Users\Ann.Barrett\Documents\NASA%20Vit%20B1%201%20year%20100F%20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TI010A7NETAP3\NSRDEC_Users\Ann.Barrett\Documents\NASA%20Vit%20B9%201%20year%20100F%20cha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TI010A7NETAP3\NSRDEC_Users\Ann.Barrett\Documents\NASA%20Vit%20C%201%20year%20100F%20cha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TI010A7NETAP3\NSRDEC_Users\Ann.Barrett\Documents\NASA%20Vit%20E%201%20year%20100F%20cha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TI010A7NETAP3\NSRDEC_Users\Ann.Barrett\Documents\NASA%20Vit%20A%201%20year%20100F%20char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Percent Vitamin</a:t>
            </a:r>
            <a:r>
              <a:rPr lang="en-US" sz="2000" b="1" baseline="0" dirty="0"/>
              <a:t> Loss After 2 Years @ 70F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Powder:  High Fat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Sheet1!$B$1:$F$1</c:f>
              <c:numCache>
                <c:formatCode>General</c:formatCode>
                <c:ptCount val="5"/>
                <c:pt idx="0">
                  <c:v>22</c:v>
                </c:pt>
                <c:pt idx="1">
                  <c:v>26</c:v>
                </c:pt>
                <c:pt idx="2">
                  <c:v>49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Powder:  Low Fat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Sheet1!$B$2:$F$2</c:f>
              <c:numCache>
                <c:formatCode>General</c:formatCode>
                <c:ptCount val="5"/>
                <c:pt idx="0">
                  <c:v>24</c:v>
                </c:pt>
                <c:pt idx="1">
                  <c:v>4</c:v>
                </c:pt>
                <c:pt idx="2">
                  <c:v>34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Bar: High Fat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Sheet1!$B$3:$F$3</c:f>
              <c:numCache>
                <c:formatCode>General</c:formatCode>
                <c:ptCount val="5"/>
                <c:pt idx="0">
                  <c:v>18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Bar: Low Fat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Sheet1!$B$4:$F$4</c:f>
              <c:numCache>
                <c:formatCode>General</c:formatCode>
                <c:ptCount val="5"/>
                <c:pt idx="0">
                  <c:v>18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60880"/>
        <c:axId val="140560488"/>
      </c:barChart>
      <c:catAx>
        <c:axId val="14056088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A</a:t>
                </a:r>
                <a:r>
                  <a:rPr lang="en-US" dirty="0" smtClean="0"/>
                  <a:t>                             </a:t>
                </a:r>
                <a:r>
                  <a:rPr lang="en-US" sz="1400" b="1" dirty="0" smtClean="0"/>
                  <a:t>B1 </a:t>
                </a:r>
                <a:r>
                  <a:rPr lang="en-US" dirty="0" smtClean="0"/>
                  <a:t>                        </a:t>
                </a:r>
                <a:r>
                  <a:rPr lang="en-US" sz="1400" b="1" dirty="0" smtClean="0"/>
                  <a:t>B9</a:t>
                </a:r>
                <a:r>
                  <a:rPr lang="en-US" dirty="0" smtClean="0"/>
                  <a:t>                        </a:t>
                </a:r>
                <a:r>
                  <a:rPr lang="en-US" sz="1400" b="1" dirty="0" smtClean="0"/>
                  <a:t>C</a:t>
                </a:r>
                <a:r>
                  <a:rPr lang="en-US" dirty="0" smtClean="0"/>
                  <a:t>                                  </a:t>
                </a:r>
                <a:r>
                  <a:rPr lang="en-US" sz="1400" b="1" dirty="0" smtClean="0"/>
                  <a:t>E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0.1501707251871294"/>
              <c:y val="0.925259221076266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140560488"/>
        <c:crosses val="autoZero"/>
        <c:auto val="1"/>
        <c:lblAlgn val="ctr"/>
        <c:lblOffset val="100"/>
        <c:noMultiLvlLbl val="0"/>
      </c:catAx>
      <c:valAx>
        <c:axId val="14056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%  Loss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6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Vitamin B1, 100F Storage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v>High fat, bar</c:v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2.59</c:v>
                </c:pt>
                <c:pt idx="2">
                  <c:v>2.52</c:v>
                </c:pt>
              </c:numCache>
            </c:numRef>
          </c:val>
          <c:smooth val="0"/>
        </c:ser>
        <c:ser>
          <c:idx val="0"/>
          <c:order val="1"/>
          <c:tx>
            <c:v>Low Fat, Bar</c:v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2.64</c:v>
                </c:pt>
                <c:pt idx="1">
                  <c:v>2.68</c:v>
                </c:pt>
                <c:pt idx="2">
                  <c:v>2.69</c:v>
                </c:pt>
              </c:numCache>
            </c:numRef>
          </c:val>
          <c:smooth val="0"/>
        </c:ser>
        <c:ser>
          <c:idx val="1"/>
          <c:order val="2"/>
          <c:tx>
            <c:v>High Fat, Drink Mix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2.84</c:v>
                </c:pt>
                <c:pt idx="1">
                  <c:v>2.68</c:v>
                </c:pt>
                <c:pt idx="2">
                  <c:v>2.4900000000000002</c:v>
                </c:pt>
              </c:numCache>
            </c:numRef>
          </c:val>
          <c:smooth val="0"/>
        </c:ser>
        <c:ser>
          <c:idx val="2"/>
          <c:order val="3"/>
          <c:tx>
            <c:v>Low Fat, Drink Mix</c:v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0070C0"/>
                </a:solidFill>
                <a:prstDash val="dash"/>
                <a:round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3.01</c:v>
                </c:pt>
                <c:pt idx="1">
                  <c:v>2.77</c:v>
                </c:pt>
                <c:pt idx="2">
                  <c:v>2.99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559704"/>
        <c:axId val="140559312"/>
      </c:lineChart>
      <c:catAx>
        <c:axId val="140559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Months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59312"/>
        <c:crosses val="autoZero"/>
        <c:auto val="1"/>
        <c:lblAlgn val="ctr"/>
        <c:lblOffset val="100"/>
        <c:noMultiLvlLbl val="0"/>
      </c:catAx>
      <c:valAx>
        <c:axId val="140559312"/>
        <c:scaling>
          <c:orientation val="minMax"/>
          <c:max val="3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Mg</a:t>
                </a:r>
                <a:r>
                  <a:rPr lang="en-US" sz="1400"/>
                  <a:t>,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559704"/>
        <c:crosses val="autoZero"/>
        <c:crossBetween val="between"/>
        <c:majorUnit val="0.8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Vitamin B9, 100F Storage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v>High fat, bar</c:v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918</c:v>
                </c:pt>
                <c:pt idx="1">
                  <c:v>918</c:v>
                </c:pt>
                <c:pt idx="2">
                  <c:v>918</c:v>
                </c:pt>
              </c:numCache>
            </c:numRef>
          </c:val>
          <c:smooth val="0"/>
        </c:ser>
        <c:ser>
          <c:idx val="0"/>
          <c:order val="1"/>
          <c:tx>
            <c:v>Low Fat, Bar</c:v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887</c:v>
                </c:pt>
                <c:pt idx="1">
                  <c:v>680</c:v>
                </c:pt>
                <c:pt idx="2">
                  <c:v>720</c:v>
                </c:pt>
              </c:numCache>
            </c:numRef>
          </c:val>
          <c:smooth val="0"/>
        </c:ser>
        <c:ser>
          <c:idx val="1"/>
          <c:order val="2"/>
          <c:tx>
            <c:v>High Fat, Drink Mix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823</c:v>
                </c:pt>
                <c:pt idx="1">
                  <c:v>666</c:v>
                </c:pt>
                <c:pt idx="2">
                  <c:v>674</c:v>
                </c:pt>
              </c:numCache>
            </c:numRef>
          </c:val>
          <c:smooth val="0"/>
        </c:ser>
        <c:ser>
          <c:idx val="2"/>
          <c:order val="3"/>
          <c:tx>
            <c:v>Low Fat, Drink Mix</c:v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0070C0"/>
                </a:solidFill>
                <a:prstDash val="dash"/>
                <a:round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857</c:v>
                </c:pt>
                <c:pt idx="1">
                  <c:v>608</c:v>
                </c:pt>
                <c:pt idx="2">
                  <c:v>696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614552"/>
        <c:axId val="141614944"/>
      </c:lineChart>
      <c:catAx>
        <c:axId val="141614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Months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14944"/>
        <c:crosses val="autoZero"/>
        <c:auto val="1"/>
        <c:lblAlgn val="ctr"/>
        <c:lblOffset val="100"/>
        <c:noMultiLvlLbl val="0"/>
      </c:catAx>
      <c:valAx>
        <c:axId val="141614944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Mcg</a:t>
                </a:r>
                <a:r>
                  <a:rPr lang="en-US" sz="1400"/>
                  <a:t>,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1455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Vitamin C, 100F Storage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v>High fat, bar</c:v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193</c:v>
                </c:pt>
                <c:pt idx="1">
                  <c:v>175</c:v>
                </c:pt>
                <c:pt idx="2">
                  <c:v>149</c:v>
                </c:pt>
              </c:numCache>
            </c:numRef>
          </c:val>
          <c:smooth val="0"/>
        </c:ser>
        <c:ser>
          <c:idx val="0"/>
          <c:order val="1"/>
          <c:tx>
            <c:v>Low Fat, Bar</c:v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181</c:v>
                </c:pt>
                <c:pt idx="1">
                  <c:v>156</c:v>
                </c:pt>
                <c:pt idx="2">
                  <c:v>145</c:v>
                </c:pt>
              </c:numCache>
            </c:numRef>
          </c:val>
          <c:smooth val="0"/>
        </c:ser>
        <c:ser>
          <c:idx val="1"/>
          <c:order val="2"/>
          <c:tx>
            <c:v>High Fat, Drink Mix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204</c:v>
                </c:pt>
                <c:pt idx="1">
                  <c:v>192</c:v>
                </c:pt>
                <c:pt idx="2">
                  <c:v>195</c:v>
                </c:pt>
              </c:numCache>
            </c:numRef>
          </c:val>
          <c:smooth val="0"/>
        </c:ser>
        <c:ser>
          <c:idx val="2"/>
          <c:order val="3"/>
          <c:tx>
            <c:v>Low Fat, Drink Mix</c:v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0070C0"/>
                </a:solidFill>
                <a:prstDash val="dash"/>
                <a:round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208</c:v>
                </c:pt>
                <c:pt idx="1">
                  <c:v>204</c:v>
                </c:pt>
                <c:pt idx="2">
                  <c:v>180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239464"/>
        <c:axId val="219434472"/>
      </c:lineChart>
      <c:catAx>
        <c:axId val="141239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Months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434472"/>
        <c:crosses val="autoZero"/>
        <c:auto val="1"/>
        <c:lblAlgn val="ctr"/>
        <c:lblOffset val="100"/>
        <c:noMultiLvlLbl val="0"/>
      </c:catAx>
      <c:valAx>
        <c:axId val="219434472"/>
        <c:scaling>
          <c:orientation val="minMax"/>
          <c:max val="2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Mg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239464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Vitamin E, 100F Storage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v>High fat, bar</c:v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35.4</c:v>
                </c:pt>
                <c:pt idx="1">
                  <c:v>38.299999999999997</c:v>
                </c:pt>
                <c:pt idx="2">
                  <c:v>34.1</c:v>
                </c:pt>
              </c:numCache>
            </c:numRef>
          </c:val>
          <c:smooth val="0"/>
        </c:ser>
        <c:ser>
          <c:idx val="0"/>
          <c:order val="1"/>
          <c:tx>
            <c:v>Low Fat, Bar</c:v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34.9</c:v>
                </c:pt>
                <c:pt idx="1">
                  <c:v>36.9</c:v>
                </c:pt>
                <c:pt idx="2">
                  <c:v>34.1</c:v>
                </c:pt>
              </c:numCache>
            </c:numRef>
          </c:val>
          <c:smooth val="0"/>
        </c:ser>
        <c:ser>
          <c:idx val="1"/>
          <c:order val="2"/>
          <c:tx>
            <c:v>High Fat, Drink Mix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27.3</c:v>
                </c:pt>
                <c:pt idx="1">
                  <c:v>28.7</c:v>
                </c:pt>
                <c:pt idx="2">
                  <c:v>25.4</c:v>
                </c:pt>
              </c:numCache>
            </c:numRef>
          </c:val>
          <c:smooth val="0"/>
        </c:ser>
        <c:ser>
          <c:idx val="2"/>
          <c:order val="3"/>
          <c:tx>
            <c:v>Low Fat, Drink Mix</c:v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0070C0"/>
                </a:solidFill>
                <a:prstDash val="dash"/>
                <a:round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41</c:v>
                </c:pt>
                <c:pt idx="1">
                  <c:v>42</c:v>
                </c:pt>
                <c:pt idx="2">
                  <c:v>40.1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435256"/>
        <c:axId val="219435648"/>
      </c:lineChart>
      <c:catAx>
        <c:axId val="219435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Months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435648"/>
        <c:crosses val="autoZero"/>
        <c:auto val="1"/>
        <c:lblAlgn val="ctr"/>
        <c:lblOffset val="100"/>
        <c:noMultiLvlLbl val="0"/>
      </c:catAx>
      <c:valAx>
        <c:axId val="219435648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Mg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4352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Vitamin A, 100F Storage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v>High fat, bar</c:v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38100" cap="rnd">
                <a:solidFill>
                  <a:srgbClr val="FF0000"/>
                </a:solidFill>
                <a:prstDash val="dash"/>
                <a:round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1570</c:v>
                </c:pt>
                <c:pt idx="1">
                  <c:v>1350</c:v>
                </c:pt>
                <c:pt idx="2">
                  <c:v>1093</c:v>
                </c:pt>
              </c:numCache>
            </c:numRef>
          </c:val>
          <c:smooth val="0"/>
        </c:ser>
        <c:ser>
          <c:idx val="0"/>
          <c:order val="1"/>
          <c:tx>
            <c:v>Low Fat, Bar</c:v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1500</c:v>
                </c:pt>
                <c:pt idx="1">
                  <c:v>1305</c:v>
                </c:pt>
                <c:pt idx="2">
                  <c:v>1088</c:v>
                </c:pt>
              </c:numCache>
            </c:numRef>
          </c:val>
          <c:smooth val="0"/>
        </c:ser>
        <c:ser>
          <c:idx val="1"/>
          <c:order val="2"/>
          <c:tx>
            <c:v>High Fat, Drink Mix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1665</c:v>
                </c:pt>
                <c:pt idx="1">
                  <c:v>1473</c:v>
                </c:pt>
                <c:pt idx="2">
                  <c:v>1092</c:v>
                </c:pt>
              </c:numCache>
            </c:numRef>
          </c:val>
          <c:smooth val="0"/>
        </c:ser>
        <c:ser>
          <c:idx val="2"/>
          <c:order val="3"/>
          <c:tx>
            <c:v>Low Fat, Drink Mix</c:v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rgbClr val="0070C0"/>
                </a:solidFill>
                <a:prstDash val="dash"/>
                <a:round/>
              </a:ln>
              <a:effectLst/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1755</c:v>
                </c:pt>
                <c:pt idx="1">
                  <c:v>1503</c:v>
                </c:pt>
                <c:pt idx="2">
                  <c:v>1144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436432"/>
        <c:axId val="219436824"/>
      </c:lineChart>
      <c:catAx>
        <c:axId val="219436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Months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436824"/>
        <c:crosses val="autoZero"/>
        <c:auto val="1"/>
        <c:lblAlgn val="ctr"/>
        <c:lblOffset val="100"/>
        <c:noMultiLvlLbl val="0"/>
      </c:catAx>
      <c:valAx>
        <c:axId val="219436824"/>
        <c:scaling>
          <c:orientation val="minMax"/>
          <c:max val="1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Mcg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436432"/>
        <c:crosses val="autoZero"/>
        <c:crossBetween val="between"/>
        <c:majorUnit val="60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BBE01-E4E3-4DEA-B489-A1EF67DAE260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BE4A10-E06B-4324-8D5A-366A14C2488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Ultrasonic Agglomeration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(Contract w/Creative Resonance)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57F08-0FD4-48AF-B7F5-7AFF12AE1520}" type="parTrans" cxnId="{A06E214F-CC01-4604-A817-44EFA41127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FB29E-D8C2-4047-873C-3BB2FB7A4FAC}" type="sibTrans" cxnId="{A06E214F-CC01-4604-A817-44EFA41127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8DFCB5-4A91-43C3-89CA-80B7D0EBAC9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Conventional Compression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(in-house)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252AE-8C44-43AB-AF6F-D85146BF45C4}" type="parTrans" cxnId="{029AC4B7-5F1A-4B63-97B3-674BA6D2CF9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123D4-0BB4-41F8-8497-DF540B9B97F0}" type="sibTrans" cxnId="{029AC4B7-5F1A-4B63-97B3-674BA6D2CF9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80F99-FB7B-4CAF-BEFE-799E4943A2B1}" type="pres">
      <dgm:prSet presAssocID="{500BBE01-E4E3-4DEA-B489-A1EF67DAE26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869B9A-629B-4B93-B572-CAC171BEA23B}" type="pres">
      <dgm:prSet presAssocID="{500BBE01-E4E3-4DEA-B489-A1EF67DAE260}" presName="divider" presStyleLbl="fgShp" presStyleIdx="0" presStyleCnt="1"/>
      <dgm:spPr/>
    </dgm:pt>
    <dgm:pt modelId="{2E3A394F-C950-428E-9F32-DF0C427E21CC}" type="pres">
      <dgm:prSet presAssocID="{7ABE4A10-E06B-4324-8D5A-366A14C24880}" presName="downArrow" presStyleLbl="node1" presStyleIdx="0" presStyleCnt="2" custScaleX="28873" custLinFactNeighborX="-22759"/>
      <dgm:spPr/>
    </dgm:pt>
    <dgm:pt modelId="{2F55B789-3056-454C-BAA1-56DE8FD573EB}" type="pres">
      <dgm:prSet presAssocID="{7ABE4A10-E06B-4324-8D5A-366A14C24880}" presName="downArrowText" presStyleLbl="revTx" presStyleIdx="0" presStyleCnt="2" custScaleX="284055" custLinFactNeighborX="-27547" custLinFactNeighborY="7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D5103-9C95-4488-BD27-A0F448173071}" type="pres">
      <dgm:prSet presAssocID="{398DFCB5-4A91-43C3-89CA-80B7D0EBAC97}" presName="upArrow" presStyleLbl="node1" presStyleIdx="1" presStyleCnt="2" custScaleX="28522" custLinFactNeighborX="33621" custLinFactNeighborY="-14450"/>
      <dgm:spPr/>
    </dgm:pt>
    <dgm:pt modelId="{15EB4FCA-E705-4BD0-A8E2-D7CF1596BE3A}" type="pres">
      <dgm:prSet presAssocID="{398DFCB5-4A91-43C3-89CA-80B7D0EBAC97}" presName="upArrowText" presStyleLbl="revTx" presStyleIdx="1" presStyleCnt="2" custScaleX="288622" custLinFactNeighborX="3610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6E214F-CC01-4604-A817-44EFA4112767}" srcId="{500BBE01-E4E3-4DEA-B489-A1EF67DAE260}" destId="{7ABE4A10-E06B-4324-8D5A-366A14C24880}" srcOrd="0" destOrd="0" parTransId="{E1057F08-0FD4-48AF-B7F5-7AFF12AE1520}" sibTransId="{11FFB29E-D8C2-4047-873C-3BB2FB7A4FAC}"/>
    <dgm:cxn modelId="{E95C67F1-B75E-40BB-B001-56CECF25AFA7}" type="presOf" srcId="{7ABE4A10-E06B-4324-8D5A-366A14C24880}" destId="{2F55B789-3056-454C-BAA1-56DE8FD573EB}" srcOrd="0" destOrd="0" presId="urn:microsoft.com/office/officeart/2005/8/layout/arrow3"/>
    <dgm:cxn modelId="{029AC4B7-5F1A-4B63-97B3-674BA6D2CF97}" srcId="{500BBE01-E4E3-4DEA-B489-A1EF67DAE260}" destId="{398DFCB5-4A91-43C3-89CA-80B7D0EBAC97}" srcOrd="1" destOrd="0" parTransId="{2E0252AE-8C44-43AB-AF6F-D85146BF45C4}" sibTransId="{C52123D4-0BB4-41F8-8497-DF540B9B97F0}"/>
    <dgm:cxn modelId="{BE414FF5-2FEC-476F-AAA7-47B6E75FF920}" type="presOf" srcId="{500BBE01-E4E3-4DEA-B489-A1EF67DAE260}" destId="{B0B80F99-FB7B-4CAF-BEFE-799E4943A2B1}" srcOrd="0" destOrd="0" presId="urn:microsoft.com/office/officeart/2005/8/layout/arrow3"/>
    <dgm:cxn modelId="{C2205370-6700-4A35-9F50-C643E07C7AD7}" type="presOf" srcId="{398DFCB5-4A91-43C3-89CA-80B7D0EBAC97}" destId="{15EB4FCA-E705-4BD0-A8E2-D7CF1596BE3A}" srcOrd="0" destOrd="0" presId="urn:microsoft.com/office/officeart/2005/8/layout/arrow3"/>
    <dgm:cxn modelId="{EB547537-D474-4D69-94D4-47CCC3FBA09E}" type="presParOf" srcId="{B0B80F99-FB7B-4CAF-BEFE-799E4943A2B1}" destId="{74869B9A-629B-4B93-B572-CAC171BEA23B}" srcOrd="0" destOrd="0" presId="urn:microsoft.com/office/officeart/2005/8/layout/arrow3"/>
    <dgm:cxn modelId="{97A8470F-BE1B-40F3-90D6-56C95DEE4074}" type="presParOf" srcId="{B0B80F99-FB7B-4CAF-BEFE-799E4943A2B1}" destId="{2E3A394F-C950-428E-9F32-DF0C427E21CC}" srcOrd="1" destOrd="0" presId="urn:microsoft.com/office/officeart/2005/8/layout/arrow3"/>
    <dgm:cxn modelId="{3140FF9A-A34A-4AB2-BD12-EC6440FBC189}" type="presParOf" srcId="{B0B80F99-FB7B-4CAF-BEFE-799E4943A2B1}" destId="{2F55B789-3056-454C-BAA1-56DE8FD573EB}" srcOrd="2" destOrd="0" presId="urn:microsoft.com/office/officeart/2005/8/layout/arrow3"/>
    <dgm:cxn modelId="{F8A29AF3-05E1-47BB-98E4-E4A78145B78E}" type="presParOf" srcId="{B0B80F99-FB7B-4CAF-BEFE-799E4943A2B1}" destId="{349D5103-9C95-4488-BD27-A0F448173071}" srcOrd="3" destOrd="0" presId="urn:microsoft.com/office/officeart/2005/8/layout/arrow3"/>
    <dgm:cxn modelId="{6817AAC3-66EA-4FF2-B586-F4653EF832CE}" type="presParOf" srcId="{B0B80F99-FB7B-4CAF-BEFE-799E4943A2B1}" destId="{15EB4FCA-E705-4BD0-A8E2-D7CF1596BE3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69B9A-629B-4B93-B572-CAC171BEA23B}">
      <dsp:nvSpPr>
        <dsp:cNvPr id="0" name=""/>
        <dsp:cNvSpPr/>
      </dsp:nvSpPr>
      <dsp:spPr>
        <a:xfrm rot="21300000">
          <a:off x="200717" y="872251"/>
          <a:ext cx="5008764" cy="43821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3A394F-C950-428E-9F32-DF0C427E21CC}">
      <dsp:nvSpPr>
        <dsp:cNvPr id="0" name=""/>
        <dsp:cNvSpPr/>
      </dsp:nvSpPr>
      <dsp:spPr>
        <a:xfrm>
          <a:off x="857048" y="109135"/>
          <a:ext cx="468626" cy="873085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5B789-3056-454C-BAA1-56DE8FD573EB}">
      <dsp:nvSpPr>
        <dsp:cNvPr id="0" name=""/>
        <dsp:cNvSpPr/>
      </dsp:nvSpPr>
      <dsp:spPr>
        <a:xfrm>
          <a:off x="797255" y="64336"/>
          <a:ext cx="4917741" cy="916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Ultrasonic Agglomeration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(Contract w/Creative Resonance)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7255" y="64336"/>
        <a:ext cx="4917741" cy="916739"/>
      </dsp:txXfrm>
    </dsp:sp>
    <dsp:sp modelId="{349D5103-9C95-4488-BD27-A0F448173071}">
      <dsp:nvSpPr>
        <dsp:cNvPr id="0" name=""/>
        <dsp:cNvSpPr/>
      </dsp:nvSpPr>
      <dsp:spPr>
        <a:xfrm>
          <a:off x="4263670" y="1074331"/>
          <a:ext cx="462929" cy="873085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EB4FCA-E705-4BD0-A8E2-D7CF1596BE3A}">
      <dsp:nvSpPr>
        <dsp:cNvPr id="0" name=""/>
        <dsp:cNvSpPr/>
      </dsp:nvSpPr>
      <dsp:spPr>
        <a:xfrm>
          <a:off x="-196204" y="1265973"/>
          <a:ext cx="4996808" cy="916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Conventional Compression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(in-house)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96204" y="1265973"/>
        <a:ext cx="4996808" cy="91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4820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3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4820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2" y="2"/>
            <a:ext cx="2971800" cy="464820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r">
              <a:defRPr sz="1200"/>
            </a:lvl1pPr>
          </a:lstStyle>
          <a:p>
            <a:fld id="{95C3B3F8-AE15-49CD-8345-A23944144B45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4" rIns="93169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169" tIns="46584" rIns="93169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2" y="8829967"/>
            <a:ext cx="2971800" cy="464820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r">
              <a:defRPr sz="1200"/>
            </a:lvl1pPr>
          </a:lstStyle>
          <a:p>
            <a:fld id="{F4555022-E2D2-4BE2-A016-2DA881C89D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5022-E2D2-4BE2-A016-2DA881C89D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1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Agglomeration, the sticking of particles to one another or to solid surfaces, is a natural phenomenon. For powders and bulk solids, agglomeration can be unwanted, resulting in uncontrolled buildup, caking, bridging, or lumping. It can also be a beneficial process, utilizing the controlled enlargement of particles to improve powder properties and obtain high-quality products.</a:t>
            </a:r>
          </a:p>
          <a:p>
            <a:pPr lvl="0"/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Ultrasonic agglomeration involves the high-frequency sound waves, projected towards the target particles for causing them to clump together.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 control the binding of fragmented food, it involves the careful modulation of the sound </a:t>
            </a:r>
            <a:endParaRPr lang="en-US" dirty="0" smtClean="0"/>
          </a:p>
          <a:p>
            <a:r>
              <a:rPr lang="en-US" dirty="0" smtClean="0"/>
              <a:t>Sonic and ultrasonic energy can cause agglomeration of particles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5022-E2D2-4BE2-A016-2DA881C89D8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wm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 descr="PPTSoldierBackground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2590800"/>
            <a:ext cx="9144000" cy="2133600"/>
          </a:xfrm>
          <a:prstGeom prst="rect">
            <a:avLst/>
          </a:prstGeom>
          <a:gradFill>
            <a:gsLst>
              <a:gs pos="0">
                <a:srgbClr val="DFB63A"/>
              </a:gs>
              <a:gs pos="70000">
                <a:srgbClr val="CD941B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267200"/>
            <a:ext cx="9144000" cy="457200"/>
          </a:xfrm>
          <a:prstGeom prst="rect">
            <a:avLst/>
          </a:prstGeom>
          <a:gradFill>
            <a:gsLst>
              <a:gs pos="0">
                <a:srgbClr val="DFB63A">
                  <a:alpha val="59000"/>
                </a:srgbClr>
              </a:gs>
              <a:gs pos="50000">
                <a:srgbClr val="CD941B">
                  <a:alpha val="72000"/>
                </a:srgbClr>
              </a:gs>
            </a:gsLst>
            <a:lin ang="0" scaled="0"/>
          </a:gradFill>
          <a:ln>
            <a:noFill/>
          </a:ln>
          <a:effectLst>
            <a:outerShdw blurRad="25400" dist="25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DFB63A"/>
              </a:gs>
              <a:gs pos="70000">
                <a:srgbClr val="CD941B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667000"/>
            <a:ext cx="4343400" cy="14700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4267200"/>
            <a:ext cx="4267200" cy="1295400"/>
          </a:xfrm>
        </p:spPr>
        <p:txBody>
          <a:bodyPr/>
          <a:lstStyle>
            <a:lvl1pPr marL="0" indent="0" algn="r">
              <a:buNone/>
              <a:defRPr sz="22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0" y="152400"/>
            <a:ext cx="5105400" cy="2362200"/>
          </a:xfrm>
        </p:spPr>
        <p:txBody>
          <a:bodyPr/>
          <a:lstStyle>
            <a:lvl1pPr algn="r">
              <a:buNone/>
              <a:defRPr sz="4400" b="1">
                <a:solidFill>
                  <a:schemeClr val="bg1"/>
                </a:solidFill>
              </a:defRPr>
            </a:lvl1pPr>
            <a:lvl2pPr algn="r">
              <a:buNone/>
              <a:defRPr b="1">
                <a:solidFill>
                  <a:schemeClr val="bg1"/>
                </a:solidFill>
              </a:defRPr>
            </a:lvl2pPr>
            <a:lvl3pPr algn="r">
              <a:buNone/>
              <a:defRPr b="1">
                <a:solidFill>
                  <a:schemeClr val="bg1"/>
                </a:solidFill>
              </a:defRPr>
            </a:lvl3pPr>
            <a:lvl4pPr algn="r">
              <a:buNone/>
              <a:defRPr b="1">
                <a:solidFill>
                  <a:schemeClr val="bg1"/>
                </a:solidFill>
              </a:defRPr>
            </a:lvl4pPr>
            <a:lvl5pPr algn="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6" name="Picture 25" descr="DoD_CFP_WhiteTx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96" y="1679331"/>
            <a:ext cx="2931479" cy="2528762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pic>
        <p:nvPicPr>
          <p:cNvPr id="27" name="Picture 26" descr="logo_us_army_newgol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315" y="5400261"/>
            <a:ext cx="2212848" cy="694993"/>
          </a:xfrm>
          <a:prstGeom prst="rect">
            <a:avLst/>
          </a:prstGeom>
          <a:effectLst>
            <a:outerShdw blurRad="25400" dist="25400" dir="4380000" algn="ctr" rotWithShape="0">
              <a:schemeClr val="tx1">
                <a:alpha val="67000"/>
              </a:schemeClr>
            </a:outerShdw>
          </a:effectLst>
        </p:spPr>
      </p:pic>
      <p:grpSp>
        <p:nvGrpSpPr>
          <p:cNvPr id="24" name="Group 23"/>
          <p:cNvGrpSpPr/>
          <p:nvPr userDrawn="1"/>
        </p:nvGrpSpPr>
        <p:grpSpPr>
          <a:xfrm>
            <a:off x="76200" y="4406438"/>
            <a:ext cx="4620470" cy="685800"/>
            <a:chOff x="326967" y="4406438"/>
            <a:chExt cx="4620470" cy="685800"/>
          </a:xfrm>
        </p:grpSpPr>
        <p:pic>
          <p:nvPicPr>
            <p:cNvPr id="30" name="Picture 29" descr="Army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014" y="4406438"/>
              <a:ext cx="685800" cy="685800"/>
            </a:xfrm>
            <a:prstGeom prst="rect">
              <a:avLst/>
            </a:prstGeom>
          </p:spPr>
        </p:pic>
        <p:pic>
          <p:nvPicPr>
            <p:cNvPr id="31" name="Picture 30" descr="DOD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967" y="4406438"/>
              <a:ext cx="685800" cy="685800"/>
            </a:xfrm>
            <a:prstGeom prst="rect">
              <a:avLst/>
            </a:prstGeom>
          </p:spPr>
        </p:pic>
        <p:pic>
          <p:nvPicPr>
            <p:cNvPr id="32" name="Picture 31" descr="Navy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1108" y="4406438"/>
              <a:ext cx="685800" cy="685800"/>
            </a:xfrm>
            <a:prstGeom prst="rect">
              <a:avLst/>
            </a:prstGeom>
          </p:spPr>
        </p:pic>
        <p:pic>
          <p:nvPicPr>
            <p:cNvPr id="33" name="Picture 32" descr="USMC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3061" y="4406438"/>
              <a:ext cx="685800" cy="685800"/>
            </a:xfrm>
            <a:prstGeom prst="rect">
              <a:avLst/>
            </a:prstGeom>
          </p:spPr>
        </p:pic>
        <p:pic>
          <p:nvPicPr>
            <p:cNvPr id="34" name="Picture 33" descr="AirForce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9155" y="4408971"/>
              <a:ext cx="685800" cy="680735"/>
            </a:xfrm>
            <a:prstGeom prst="rect">
              <a:avLst/>
            </a:prstGeom>
          </p:spPr>
        </p:pic>
        <p:pic>
          <p:nvPicPr>
            <p:cNvPr id="23" name="Picture 10" descr="DLA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406438"/>
              <a:ext cx="680237" cy="685800"/>
            </a:xfrm>
            <a:prstGeom prst="rect">
              <a:avLst/>
            </a:prstGeom>
            <a:noFill/>
          </p:spPr>
        </p:pic>
      </p:grp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UNCLASSIFIED #U16-XXX</a:t>
            </a:r>
            <a:endParaRPr lang="en-US" dirty="0"/>
          </a:p>
        </p:txBody>
      </p:sp>
      <p:pic>
        <p:nvPicPr>
          <p:cNvPr id="22" name="Picture 21" descr="NSRDEC 2011 2inch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7338600" y="5141433"/>
            <a:ext cx="1222068" cy="9888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67854"/>
            <a:ext cx="1371600" cy="29014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JSN XX-XX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172200" cy="609600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2400" b="0" kern="1200" dirty="0">
                <a:solidFill>
                  <a:schemeClr val="bg1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UNCLASSIFIED #U16-XXX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172200" cy="609600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2400" b="0" kern="1200" dirty="0">
                <a:solidFill>
                  <a:schemeClr val="bg1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67854"/>
            <a:ext cx="1371600" cy="29014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JSN XX-XX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UNCLASSIFIED #U16-XXX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134100" cy="609600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2400" b="0" kern="1200" dirty="0">
                <a:solidFill>
                  <a:schemeClr val="bg1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567854"/>
            <a:ext cx="1371600" cy="29014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JSN XX-XX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UNCLASSIFIED #U16-XXX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0"/>
            <a:ext cx="9144000" cy="228600"/>
          </a:xfrm>
          <a:prstGeom prst="rect">
            <a:avLst/>
          </a:prstGeom>
          <a:gradFill>
            <a:gsLst>
              <a:gs pos="0">
                <a:srgbClr val="DFB63A"/>
              </a:gs>
              <a:gs pos="70000">
                <a:srgbClr val="CD941B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1E598D"/>
              </a:gs>
              <a:gs pos="50000">
                <a:srgbClr val="18305A"/>
              </a:gs>
              <a:gs pos="50000">
                <a:srgbClr val="0E1B3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524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762000"/>
            <a:ext cx="9144000" cy="228600"/>
          </a:xfrm>
          <a:prstGeom prst="rect">
            <a:avLst/>
          </a:prstGeom>
          <a:gradFill>
            <a:gsLst>
              <a:gs pos="0">
                <a:srgbClr val="DFB63A"/>
              </a:gs>
              <a:gs pos="70000">
                <a:srgbClr val="CD941B"/>
              </a:gs>
            </a:gsLst>
            <a:lin ang="108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1E598D"/>
              </a:gs>
              <a:gs pos="50000">
                <a:srgbClr val="18305A"/>
              </a:gs>
              <a:gs pos="50000">
                <a:srgbClr val="0E1B3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13" descr="logo_us_army_newgol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0702"/>
            <a:ext cx="1371600" cy="430781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UNCLASSIFIED #U16-XXX</a:t>
            </a:r>
            <a:endParaRPr lang="en-US" dirty="0"/>
          </a:p>
        </p:txBody>
      </p:sp>
      <p:pic>
        <p:nvPicPr>
          <p:cNvPr id="20" name="Picture 19" descr="NSRDEC 2011 2inch.png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8001000" y="131176"/>
            <a:ext cx="779585" cy="630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bri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diagramLayout" Target="../diagrams/layout1.xml"/><Relationship Id="rId11" Type="http://schemas.openxmlformats.org/officeDocument/2006/relationships/image" Target="../media/image17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81400" y="2631141"/>
            <a:ext cx="5334000" cy="1905000"/>
          </a:xfrm>
        </p:spPr>
        <p:txBody>
          <a:bodyPr/>
          <a:lstStyle/>
          <a:p>
            <a:r>
              <a:rPr lang="en-US" sz="2000" dirty="0" smtClean="0"/>
              <a:t>Ann </a:t>
            </a:r>
            <a:r>
              <a:rPr lang="en-US" sz="2000" dirty="0"/>
              <a:t>Barrett (CFD</a:t>
            </a:r>
            <a:r>
              <a:rPr lang="en-US" sz="2000" dirty="0" smtClean="0"/>
              <a:t>), </a:t>
            </a:r>
            <a:br>
              <a:rPr lang="en-US" sz="2000" dirty="0" smtClean="0"/>
            </a:br>
            <a:r>
              <a:rPr lang="en-US" sz="2000" dirty="0" smtClean="0"/>
              <a:t>Danielle </a:t>
            </a:r>
            <a:r>
              <a:rPr lang="en-US" sz="2000" dirty="0" err="1" smtClean="0"/>
              <a:t>Froio</a:t>
            </a:r>
            <a:r>
              <a:rPr lang="en-US" sz="2000" dirty="0"/>
              <a:t> (CFD</a:t>
            </a:r>
            <a:r>
              <a:rPr lang="en-US" sz="2000" dirty="0" smtClean="0"/>
              <a:t>), </a:t>
            </a:r>
            <a:br>
              <a:rPr lang="en-US" sz="2000" dirty="0" smtClean="0"/>
            </a:br>
            <a:r>
              <a:rPr lang="en-US" sz="2000" dirty="0" smtClean="0"/>
              <a:t>Michelle Richardson (CFD)</a:t>
            </a:r>
            <a:endParaRPr lang="en-US" sz="2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9400" y="4953000"/>
            <a:ext cx="4800600" cy="1295400"/>
          </a:xfrm>
        </p:spPr>
        <p:txBody>
          <a:bodyPr/>
          <a:lstStyle/>
          <a:p>
            <a:r>
              <a:rPr lang="en-US" sz="1800" dirty="0" smtClean="0"/>
              <a:t>25 October 2016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2000" y="152400"/>
            <a:ext cx="8229600" cy="2362200"/>
          </a:xfrm>
        </p:spPr>
        <p:txBody>
          <a:bodyPr/>
          <a:lstStyle/>
          <a:p>
            <a:pPr marL="0" indent="0"/>
            <a:r>
              <a:rPr lang="en-US" sz="3600" dirty="0" smtClean="0"/>
              <a:t>Update on Long-Term Vitamin Stabilization Work for NASA</a:t>
            </a:r>
            <a:endParaRPr lang="en-US" sz="3600" dirty="0"/>
          </a:p>
        </p:txBody>
      </p:sp>
      <p:sp>
        <p:nvSpPr>
          <p:cNvPr id="19458" name="AutoShape 2" descr="http://www.nsbri.org/siteimages/nsbri_smalllogo.p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968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460" name="Picture 4" descr="http://shoreline.eng.ohio-state.edu/research/nsbri_08/Images/NSBRI_Logo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828800" cy="1828800"/>
          </a:xfrm>
          <a:prstGeom prst="rect">
            <a:avLst/>
          </a:prstGeom>
          <a:noFill/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UNCLASSIFIED #</a:t>
            </a:r>
            <a:r>
              <a:rPr lang="en-US" dirty="0" smtClean="0"/>
              <a:t>U16-532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Product		High Fat		Low Fat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Bar, 70F		     6.42			     6.13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1 Year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Bar, 100F		     5.58			     5.46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1 Year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Drink Mix, 70 F		     6.82			     6.03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1 Year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Drink Mix, 100F	     6.37			      5.46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1 Year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Quality/Acceptance: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Overall Quality, 9-point hedonic scale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UNCLASSIFIED #</a:t>
            </a:r>
            <a:r>
              <a:rPr lang="en-US" dirty="0" smtClean="0"/>
              <a:t>U16-532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3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8300" y="76200"/>
            <a:ext cx="6172200" cy="5334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5240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u="sng" dirty="0" smtClean="0"/>
              <a:t>Product		High Fat		Low Fat</a:t>
            </a:r>
          </a:p>
          <a:p>
            <a:pPr marL="0" indent="0">
              <a:buFont typeface="Arial" charset="0"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Bar, 70F		     6.16			     5.74</a:t>
            </a:r>
          </a:p>
          <a:p>
            <a:pPr marL="0" indent="0">
              <a:buFont typeface="Arial" charset="0"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2 Years</a:t>
            </a:r>
          </a:p>
          <a:p>
            <a:pPr marL="0" indent="0">
              <a:buFont typeface="Arial" charset="0"/>
              <a:buNone/>
            </a:pPr>
            <a:endParaRPr lang="en-US" sz="2000" b="1" dirty="0" smtClean="0"/>
          </a:p>
          <a:p>
            <a:pPr marL="0" indent="0">
              <a:buFont typeface="Arial" charset="0"/>
              <a:buNone/>
            </a:pPr>
            <a:endParaRPr lang="en-US" sz="2000" b="1" dirty="0" smtClean="0"/>
          </a:p>
          <a:p>
            <a:pPr marL="0" indent="0">
              <a:buFont typeface="Arial" charset="0"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Drink Mix, 70 F		     6.46			     6.07</a:t>
            </a:r>
          </a:p>
          <a:p>
            <a:pPr marL="0" indent="0">
              <a:buFont typeface="Arial" charset="0"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2 Years</a:t>
            </a:r>
          </a:p>
          <a:p>
            <a:pPr marL="0" indent="0">
              <a:buFont typeface="Arial" charset="0"/>
              <a:buNone/>
            </a:pPr>
            <a:endParaRPr lang="en-US" sz="2000" b="1" dirty="0" smtClean="0"/>
          </a:p>
          <a:p>
            <a:pPr marL="0" indent="0">
              <a:buFont typeface="Arial" charset="0"/>
              <a:buNone/>
            </a:pPr>
            <a:endParaRPr lang="en-US" sz="2400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828800" y="1524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2400" b="0" kern="1200" dirty="0">
                <a:solidFill>
                  <a:schemeClr val="bg1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Sensory Quality/Acceptance:</a:t>
            </a:r>
            <a:br>
              <a:rPr lang="en-US" smtClean="0"/>
            </a:br>
            <a:r>
              <a:rPr lang="en-US" sz="2000" smtClean="0"/>
              <a:t>Overall Quality, 9-point hedonic scale</a:t>
            </a:r>
            <a:endParaRPr lang="en-US" sz="200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UNCLASSIFIED #</a:t>
            </a:r>
            <a:r>
              <a:rPr lang="en-US" dirty="0" smtClean="0"/>
              <a:t>U16-532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9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1676400" y="1524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2400" b="0" kern="1200" dirty="0">
                <a:solidFill>
                  <a:schemeClr val="bg1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 </a:t>
            </a:r>
            <a:endParaRPr lang="en-US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1676400" y="1524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2400" b="0" kern="1200" dirty="0">
                <a:solidFill>
                  <a:schemeClr val="bg1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 </a:t>
            </a:r>
            <a:endParaRPr lang="en-US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3810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Evaluate innovative packaging materials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(high barrier, transparent packaging materials)</a:t>
            </a:r>
          </a:p>
          <a:p>
            <a:pPr marL="342900" marR="0" lvl="0" indent="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Determine critical performance properties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(O2 transfer rate, water vapor transfer rate, mechanical strength) </a:t>
            </a:r>
          </a:p>
          <a:p>
            <a:pPr marL="342900" marR="0" lvl="0" indent="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Evaluate innovative, quality-preserving processing technologies: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High-Pressure, Microwave, Irradiation sterilization</a:t>
            </a:r>
          </a:p>
          <a:p>
            <a:pPr marL="342900" marR="0" lvl="0" indent="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Determine vitamin content of model food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(Cajun Chicken Pasta) packaged in these materials and processed, throughout prolonged storage (6 months, 1 and 2 years)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 bwMode="auto">
          <a:xfrm>
            <a:off x="1676400" y="1524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Times New Roman" pitchFamily="18" charset="0"/>
                <a:cs typeface="Arial" pitchFamily="34" charset="0"/>
              </a:rPr>
              <a:t>Recap Experimental Scheme—Packaging Effort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495800" y="4648200"/>
          <a:ext cx="419100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447800"/>
                <a:gridCol w="1371600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Manufacturer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Coating Material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Pouch ID</a:t>
                      </a:r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Kuraray America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Nanocomposite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Toppan</a:t>
                      </a:r>
                      <a:r>
                        <a:rPr lang="en-US" sz="1400" baseline="0" dirty="0" smtClean="0"/>
                        <a:t> Printing Co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Aluminum oxide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</a:tr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Rollprint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Aluminum oxide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4364038"/>
            <a:ext cx="2959100" cy="18383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5800" y="6434276"/>
            <a:ext cx="2959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(a) Aluminum </a:t>
            </a:r>
            <a:r>
              <a:rPr lang="en-US" sz="1100" dirty="0"/>
              <a:t>f</a:t>
            </a:r>
            <a:r>
              <a:rPr lang="en-US" sz="1100" dirty="0" smtClean="0"/>
              <a:t>oil based pouch and (b) Aluminum oxide coated pouch 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1219200" y="6202363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(a)	                  (b)	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419600" y="434086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Test Pouches</a:t>
            </a:r>
            <a:endParaRPr lang="en-US" sz="1400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-76200" y="664971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z="800" dirty="0" smtClean="0"/>
              <a:t>UNCLASSIFIED #</a:t>
            </a:r>
            <a:r>
              <a:rPr lang="en-US" sz="800" dirty="0" smtClean="0"/>
              <a:t>U16-532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5012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234421"/>
              </p:ext>
            </p:extLst>
          </p:nvPr>
        </p:nvGraphicFramePr>
        <p:xfrm>
          <a:off x="152400" y="1524000"/>
          <a:ext cx="8839200" cy="30475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3000"/>
                <a:gridCol w="1524000"/>
                <a:gridCol w="1066800"/>
                <a:gridCol w="1295400"/>
                <a:gridCol w="990600"/>
                <a:gridCol w="1295400"/>
                <a:gridCol w="1524000"/>
              </a:tblGrid>
              <a:tr h="1276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Pouch Samples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Durability during Shipment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/ </a:t>
                      </a:r>
                      <a:r>
                        <a:rPr lang="en-US" sz="1600" u="none" strike="noStrike" dirty="0" smtClean="0">
                          <a:effectLst/>
                        </a:rPr>
                        <a:t>Processing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Seal Strength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Mechanical Properties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Oxygen Barrier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Water Vapor Barrier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Overall Quality (Food)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19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Foil "Retort" Pouch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++++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19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Pouch 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++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19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Pouch B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+++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+++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37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Pouch 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+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+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+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+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676400" y="1524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2400" b="0" kern="1200" dirty="0">
                <a:solidFill>
                  <a:schemeClr val="bg1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(1) Pouch Performance Assessment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200" y="3733800"/>
            <a:ext cx="8991600" cy="381000"/>
          </a:xfrm>
          <a:prstGeom prst="roundRect">
            <a:avLst/>
          </a:prstGeom>
          <a:solidFill>
            <a:srgbClr val="CC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04800" y="472395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Of the test pouches, </a:t>
            </a:r>
            <a:r>
              <a:rPr lang="en-US" sz="2400" dirty="0" smtClean="0">
                <a:solidFill>
                  <a:srgbClr val="C00000"/>
                </a:solidFill>
              </a:rPr>
              <a:t>Pouch B showed best overall mechanical and barrier properties</a:t>
            </a:r>
            <a:r>
              <a:rPr lang="en-US" sz="2400" dirty="0" smtClean="0"/>
              <a:t>, second to the control foil pouch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UNCLASSIFIED #</a:t>
            </a:r>
            <a:r>
              <a:rPr lang="en-US" dirty="0" smtClean="0"/>
              <a:t>U16-532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5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57200" y="128643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</a:t>
            </a:r>
            <a:r>
              <a:rPr lang="en-US" sz="2400" dirty="0" smtClean="0"/>
              <a:t>election of specific pouch/processing combinations based on pouch mechanical integrity and preliminary sensory data of product.</a:t>
            </a:r>
          </a:p>
          <a:p>
            <a:endParaRPr lang="en-US" sz="2400" dirty="0" smtClean="0"/>
          </a:p>
          <a:p>
            <a:r>
              <a:rPr lang="en-US" sz="2400" dirty="0" smtClean="0"/>
              <a:t>Initial vitamin and sensory testing.</a:t>
            </a:r>
          </a:p>
          <a:p>
            <a:endParaRPr lang="en-US" sz="2400" dirty="0"/>
          </a:p>
          <a:p>
            <a:r>
              <a:rPr lang="en-US" sz="2400" dirty="0" smtClean="0"/>
              <a:t>Ongoing storage studies.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752600" y="143435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2400" b="0" kern="1200" dirty="0">
                <a:solidFill>
                  <a:schemeClr val="bg1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(2) Processing Studies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UNCLASSIFIED #</a:t>
            </a:r>
            <a:r>
              <a:rPr lang="en-US" dirty="0" smtClean="0"/>
              <a:t>U16-532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72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Comparing processes (before storage):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MATS may help to preserve vitamins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Irradiation is most harmful to vitamins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Initial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UNCLASSIFIED #</a:t>
            </a:r>
            <a:r>
              <a:rPr lang="en-US" dirty="0" smtClean="0"/>
              <a:t>U16-532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3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Meal Replacement Effort</a:t>
            </a:r>
          </a:p>
          <a:p>
            <a:pPr lvl="1"/>
            <a:r>
              <a:rPr lang="en-US" dirty="0" smtClean="0"/>
              <a:t>Compression research</a:t>
            </a:r>
          </a:p>
          <a:p>
            <a:pPr lvl="1"/>
            <a:r>
              <a:rPr lang="en-US" dirty="0" smtClean="0"/>
              <a:t>Replacement of ISS breakfast items with compressed bars</a:t>
            </a:r>
          </a:p>
          <a:p>
            <a:pPr lvl="1"/>
            <a:r>
              <a:rPr lang="en-US" dirty="0" smtClean="0"/>
              <a:t>Successful development of prototypes</a:t>
            </a:r>
          </a:p>
          <a:p>
            <a:pPr lvl="1"/>
            <a:r>
              <a:rPr lang="en-US" dirty="0" smtClean="0"/>
              <a:t>New compression technology:</a:t>
            </a:r>
          </a:p>
          <a:p>
            <a:pPr lvl="2"/>
            <a:r>
              <a:rPr lang="en-US" dirty="0" smtClean="0"/>
              <a:t>Ultrasonic Compression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Research with NASA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UNCLASSIFIED #</a:t>
            </a:r>
            <a:r>
              <a:rPr lang="en-US" dirty="0" smtClean="0"/>
              <a:t>U16-532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6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Ultrasonic Compression Molding</a:t>
            </a:r>
            <a:endParaRPr lang="en-US" sz="1800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28600" y="1004143"/>
          <a:ext cx="5410200" cy="218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Sonic agglomeration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314" y="3353668"/>
            <a:ext cx="4137886" cy="31034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3400" y="3353668"/>
            <a:ext cx="4648200" cy="2805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Ultrasonic Agglomeration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Eliminates need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Mechanically robust products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</a:p>
          <a:p>
            <a:pPr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Particulates visible</a:t>
            </a:r>
          </a:p>
          <a:p>
            <a:pPr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Pasteurization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</a:p>
        </p:txBody>
      </p:sp>
      <p:pic>
        <p:nvPicPr>
          <p:cNvPr id="8" name="Picture 7" descr="energy-ba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67400" y="1143000"/>
            <a:ext cx="2331720" cy="191285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z="900" dirty="0" smtClean="0"/>
              <a:t>UNCLASSIFIED #</a:t>
            </a:r>
            <a:r>
              <a:rPr lang="en-US" sz="900" dirty="0" smtClean="0"/>
              <a:t>U16-532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7520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981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en-US" sz="6000" b="1" dirty="0" smtClean="0"/>
              <a:t>THANK-YOU!</a:t>
            </a:r>
            <a:endParaRPr lang="en-US" sz="6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UNCLASSIFIED #</a:t>
            </a:r>
            <a:r>
              <a:rPr lang="en-US" dirty="0" smtClean="0"/>
              <a:t>U16-532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Into the third year of an effort focused on preserving vitamin activity </a:t>
            </a:r>
            <a:r>
              <a:rPr lang="en-US" dirty="0" err="1" smtClean="0"/>
              <a:t>LONG-term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“Stabilized Foods for use in Extended Spaceflight: Preservation of Shelf-Life, Nutrient Content and Acceptability”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Research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UNCLASSIFIED #</a:t>
            </a:r>
            <a:r>
              <a:rPr lang="en-US" dirty="0" smtClean="0"/>
              <a:t>U16-532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57200" y="1143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Planning for possible future manned missions to Mars: 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 5 year shelf stability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(i.e., no resupply…)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 to maintain astronaut health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(vitamin activity is necessary for neural functioning, immunity, resistance to oxidation, etc)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 to maintain consumption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h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igh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quality food 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Two research thrusts: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Effects of matrix composition/polarity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 vitamin stability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Effects of advanced processing and packaging technologies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 vitamin stability</a:t>
            </a:r>
          </a:p>
          <a:p>
            <a:pPr lvl="2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71600" y="1524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lang="en-US" sz="2400" b="0" dirty="0">
                <a:solidFill>
                  <a:schemeClr val="bg1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Project Rationale and Objectives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UNCLASSIFIED #</a:t>
            </a:r>
            <a:r>
              <a:rPr lang="en-US" dirty="0" smtClean="0"/>
              <a:t>U16-532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1"/>
            <a:ext cx="8229600" cy="3733800"/>
          </a:xfrm>
        </p:spPr>
        <p:txBody>
          <a:bodyPr/>
          <a:lstStyle/>
          <a:p>
            <a:pPr indent="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Vitamins A, B1, B9, C and E</a:t>
            </a:r>
          </a:p>
          <a:p>
            <a:pPr indent="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Encapsulated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in either polar or non-polar materials (i.e., starch vs. lipid shells)</a:t>
            </a:r>
          </a:p>
          <a:p>
            <a:pPr indent="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 Incorporated into polar and non-polar food matrices in compressed vs. particulate form</a:t>
            </a:r>
            <a:r>
              <a:rPr lang="en-US" sz="2000" dirty="0" smtClean="0"/>
              <a:t>, at fortification levels 2X the Space Flight Requirement)</a:t>
            </a:r>
          </a:p>
          <a:p>
            <a:pPr indent="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Lipid encapsulated vitamins in low-fat products; starch-encapsulated vitamins in high-fat products =&gt;</a:t>
            </a:r>
          </a:p>
          <a:p>
            <a:pPr indent="27432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Four samples </a:t>
            </a:r>
            <a:r>
              <a:rPr lang="en-US" sz="2000" dirty="0" smtClean="0"/>
              <a:t>(2 matrix forms X 2 matrix polarities) selected for multi-year testing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Times New Roman" pitchFamily="18" charset="0"/>
              </a:rPr>
              <a:t>Experimental Scheme—Part 1: Matrix Effort</a:t>
            </a:r>
            <a:endParaRPr lang="en-US" dirty="0"/>
          </a:p>
        </p:txBody>
      </p:sp>
      <p:pic>
        <p:nvPicPr>
          <p:cNvPr id="4" name="Picture 2" descr="C:\Users\Ann.Barrett\AppData\Local\Microsoft\Windows\Temporary Internet Files\Content.Outlook\ZK1NT1EK\granola bar 2 control - 4wk 120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3048000" cy="2032992"/>
          </a:xfrm>
          <a:prstGeom prst="rect">
            <a:avLst/>
          </a:prstGeom>
          <a:noFill/>
        </p:spPr>
      </p:pic>
      <p:pic>
        <p:nvPicPr>
          <p:cNvPr id="5" name="Picture 3" descr="C:\Users\Ann.Barrett\AppData\Local\Microsoft\Windows\Temporary Internet Files\Content.Outlook\ZK1NT1EK\chocolate smoothie 1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1909763" cy="1909763"/>
          </a:xfrm>
          <a:prstGeom prst="rect">
            <a:avLst/>
          </a:prstGeom>
          <a:noFill/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-4439" y="657308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z="1050" dirty="0" smtClean="0"/>
              <a:t>UNCLASSIFIED #</a:t>
            </a:r>
            <a:r>
              <a:rPr lang="en-US" sz="1050" dirty="0" smtClean="0"/>
              <a:t>U16-532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Samples were maintained at 70F (NASA requirement) for 2 years (so far), and also at 100F (accelerated) for 1 year.</a:t>
            </a:r>
          </a:p>
          <a:p>
            <a:r>
              <a:rPr lang="en-US" dirty="0" smtClean="0"/>
              <a:t>Again:</a:t>
            </a:r>
          </a:p>
          <a:p>
            <a:pPr lvl="1"/>
            <a:r>
              <a:rPr lang="en-US" dirty="0" smtClean="0"/>
              <a:t>High fat bar (starch-encapsulated vitamins)</a:t>
            </a:r>
          </a:p>
          <a:p>
            <a:pPr lvl="1"/>
            <a:r>
              <a:rPr lang="en-US" dirty="0" smtClean="0"/>
              <a:t>Low fat bar (lipid-encapsulated vitamins)</a:t>
            </a:r>
          </a:p>
          <a:p>
            <a:pPr lvl="1"/>
            <a:r>
              <a:rPr lang="en-US" dirty="0" smtClean="0"/>
              <a:t>High fat drink mix </a:t>
            </a:r>
            <a:r>
              <a:rPr lang="en-US" dirty="0"/>
              <a:t>(starch-encapsulated vitamins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Low fat drink mix </a:t>
            </a:r>
            <a:r>
              <a:rPr lang="en-US" dirty="0"/>
              <a:t>(lipid-encapsulated vitamins)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UNCLASSIFIED #</a:t>
            </a:r>
            <a:r>
              <a:rPr lang="en-US" dirty="0" smtClean="0"/>
              <a:t>U16-532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Loss After 2 Years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0518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UNCLASSIFIED #</a:t>
            </a:r>
            <a:r>
              <a:rPr lang="en-US" dirty="0" smtClean="0"/>
              <a:t>U16-532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9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83951"/>
            <a:ext cx="6400800" cy="609600"/>
          </a:xfrm>
        </p:spPr>
        <p:txBody>
          <a:bodyPr/>
          <a:lstStyle/>
          <a:p>
            <a:r>
              <a:rPr lang="en-US" dirty="0" smtClean="0"/>
              <a:t>Water Soluble Vitamins</a:t>
            </a:r>
            <a:br>
              <a:rPr lang="en-US" dirty="0" smtClean="0"/>
            </a:br>
            <a:r>
              <a:rPr lang="en-US" dirty="0" smtClean="0"/>
              <a:t>1 year, 100F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596243"/>
              </p:ext>
            </p:extLst>
          </p:nvPr>
        </p:nvGraphicFramePr>
        <p:xfrm>
          <a:off x="129988" y="1075652"/>
          <a:ext cx="4171950" cy="236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795110"/>
              </p:ext>
            </p:extLst>
          </p:nvPr>
        </p:nvGraphicFramePr>
        <p:xfrm>
          <a:off x="4328272" y="1804335"/>
          <a:ext cx="4332194" cy="246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340320"/>
              </p:ext>
            </p:extLst>
          </p:nvPr>
        </p:nvGraphicFramePr>
        <p:xfrm>
          <a:off x="1447800" y="4297179"/>
          <a:ext cx="4118162" cy="253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Date Placeholder 3"/>
          <p:cNvSpPr>
            <a:spLocks noGrp="1"/>
          </p:cNvSpPr>
          <p:nvPr/>
        </p:nvSpPr>
        <p:spPr>
          <a:xfrm>
            <a:off x="10357" y="6507537"/>
            <a:ext cx="2133600" cy="365125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UNCLASSIFIED #U16-532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7928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660960"/>
              </p:ext>
            </p:extLst>
          </p:nvPr>
        </p:nvGraphicFramePr>
        <p:xfrm>
          <a:off x="4038600" y="3733800"/>
          <a:ext cx="5029200" cy="309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Soluble Vitamins</a:t>
            </a:r>
            <a:br>
              <a:rPr lang="en-US" dirty="0" smtClean="0"/>
            </a:br>
            <a:r>
              <a:rPr lang="en-US" dirty="0" smtClean="0"/>
              <a:t>1 Year, 100F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903036"/>
              </p:ext>
            </p:extLst>
          </p:nvPr>
        </p:nvGraphicFramePr>
        <p:xfrm>
          <a:off x="0" y="990600"/>
          <a:ext cx="510540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UNCLASSIFIED #</a:t>
            </a:r>
            <a:r>
              <a:rPr lang="en-US" dirty="0" smtClean="0"/>
              <a:t>U16-532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On average, vitamin loss susceptibility follows the sequence: 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	     </a:t>
            </a:r>
            <a:r>
              <a:rPr lang="en-US" sz="2800" b="1" dirty="0" smtClean="0"/>
              <a:t>A ~ B9 &gt; C ~ B1 &gt; E</a:t>
            </a:r>
          </a:p>
          <a:p>
            <a:r>
              <a:rPr lang="en-US" sz="2400" dirty="0" smtClean="0"/>
              <a:t>So far:</a:t>
            </a:r>
          </a:p>
          <a:p>
            <a:pPr lvl="1"/>
            <a:r>
              <a:rPr lang="en-US" sz="2400" dirty="0" smtClean="0"/>
              <a:t>On average, better stability in bars, which are packaged with oxygen scavengers </a:t>
            </a:r>
          </a:p>
          <a:p>
            <a:pPr lvl="1"/>
            <a:r>
              <a:rPr lang="en-US" sz="2400" dirty="0" smtClean="0"/>
              <a:t>Vitamin </a:t>
            </a:r>
            <a:r>
              <a:rPr lang="en-US" sz="2400" dirty="0"/>
              <a:t>E is extremely stable</a:t>
            </a:r>
          </a:p>
          <a:p>
            <a:pPr lvl="1"/>
            <a:r>
              <a:rPr lang="en-US" sz="2400" dirty="0"/>
              <a:t>Vitamin A </a:t>
            </a:r>
            <a:r>
              <a:rPr lang="en-US" sz="2400" dirty="0" smtClean="0"/>
              <a:t>has the </a:t>
            </a:r>
            <a:r>
              <a:rPr lang="en-US" sz="2400" dirty="0"/>
              <a:t>most susceptibility to high temperature storage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Font typeface="Arial" charset="0"/>
              <a:buNone/>
            </a:pPr>
            <a:endParaRPr lang="en-US" sz="2400" dirty="0" smtClean="0"/>
          </a:p>
          <a:p>
            <a:pPr marL="914400" lvl="2" indent="0">
              <a:buFont typeface="Arial" charset="0"/>
              <a:buNone/>
            </a:pPr>
            <a:endParaRPr lang="en-US" dirty="0" smtClean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1828800" y="1524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2400" b="0" kern="1200" dirty="0">
                <a:solidFill>
                  <a:schemeClr val="bg1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General Observations About Vitamin Loss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53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UNCLASSIFIED #</a:t>
            </a:r>
            <a:r>
              <a:rPr lang="en-US" dirty="0" smtClean="0"/>
              <a:t>U16-532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41342"/>
      </p:ext>
    </p:extLst>
  </p:cSld>
  <p:clrMapOvr>
    <a:masterClrMapping/>
  </p:clrMapOvr>
</p:sld>
</file>

<file path=ppt/theme/theme1.xml><?xml version="1.0" encoding="utf-8"?>
<a:theme xmlns:a="http://schemas.openxmlformats.org/drawingml/2006/main" name="CFD">
  <a:themeElements>
    <a:clrScheme name="CFREP">
      <a:dk1>
        <a:sysClr val="windowText" lastClr="000000"/>
      </a:dk1>
      <a:lt1>
        <a:sysClr val="window" lastClr="FFFFFF"/>
      </a:lt1>
      <a:dk2>
        <a:srgbClr val="18305A"/>
      </a:dk2>
      <a:lt2>
        <a:srgbClr val="DDDDDD"/>
      </a:lt2>
      <a:accent1>
        <a:srgbClr val="1E598D"/>
      </a:accent1>
      <a:accent2>
        <a:srgbClr val="CD941B"/>
      </a:accent2>
      <a:accent3>
        <a:srgbClr val="800000"/>
      </a:accent3>
      <a:accent4>
        <a:srgbClr val="666633"/>
      </a:accent4>
      <a:accent5>
        <a:srgbClr val="663300"/>
      </a:accent5>
      <a:accent6>
        <a:srgbClr val="58584F"/>
      </a:accent6>
      <a:hlink>
        <a:srgbClr val="3366CC"/>
      </a:hlink>
      <a:folHlink>
        <a:srgbClr val="66CCFF"/>
      </a:folHlink>
    </a:clrScheme>
    <a:fontScheme name="CFRE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130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https://natiportal/nec/ITSS/DSS/Oracle</rca:property>
    <rca:property rca:type="CreateSynchronously">True</rca:property>
    <rca:property rca:type="AllowChangeProcessingConfig">True</rca:property>
    <rca:property rca:type="ConverterSpecificSettings"/>
  </rca:Converter>
</rca:RCAuthoringProperties>
</file>

<file path=customXml/item3.xml><?xml version="1.0" encoding="utf-8"?>
<p:properties xmlns:p="http://schemas.microsoft.com/office/2006/metadata/properties" xmlns:xsi="http://www.w3.org/2001/XMLSchema-instance">
  <documentManagement>
    <HRRecruitStartDate xmlns="bf80b7e8-c868-4107-8bd9-6615327f270e" xsi:nil="true"/>
    <HRRecruitLocation xmlns="bf80b7e8-c868-4107-8bd9-6615327f270e">Headquarters</HRRecruitLocation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1679E4D724A46970DAD57CDF857DE" ma:contentTypeVersion="0" ma:contentTypeDescription="Create a new document." ma:contentTypeScope="" ma:versionID="6929811fcd6c02b2ee83ffcf26bd2883">
  <xsd:schema xmlns:xsd="http://www.w3.org/2001/XMLSchema" xmlns:p="http://schemas.microsoft.com/office/2006/metadata/properties" xmlns:ns2="bf80b7e8-c868-4107-8bd9-6615327f270e" targetNamespace="http://schemas.microsoft.com/office/2006/metadata/properties" ma:root="true" ma:fieldsID="09d1d8b096038a858de561b6262cb29b" ns2:_="">
    <xsd:import namespace="bf80b7e8-c868-4107-8bd9-6615327f270e"/>
    <xsd:element name="properties">
      <xsd:complexType>
        <xsd:sequence>
          <xsd:element name="documentManagement">
            <xsd:complexType>
              <xsd:all>
                <xsd:element ref="ns2:HRRecruitLocation"/>
                <xsd:element ref="ns2:HRRecruit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f80b7e8-c868-4107-8bd9-6615327f270e" elementFormDefault="qualified">
    <xsd:import namespace="http://schemas.microsoft.com/office/2006/documentManagement/types"/>
    <xsd:element name="HRRecruitLocation" ma:index="8" ma:displayName="Location" ma:default="Headquarters" ma:internalName="HRRecruitLocation">
      <xsd:simpleType>
        <xsd:union memberTypes="dms:Text">
          <xsd:simpleType>
            <xsd:restriction base="dms:Choice">
              <xsd:enumeration value="Headquarters"/>
            </xsd:restriction>
          </xsd:simpleType>
        </xsd:union>
      </xsd:simpleType>
    </xsd:element>
    <xsd:element name="HRRecruitStartDate" ma:index="9" nillable="true" ma:displayName="Start Date" ma:format="DateOnly" ma:internalName="HRRecruitStart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1395337-FE73-410E-8B4F-48E90FFB9F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ED55F7-B0BF-442B-A979-D57B2E8E07BE}">
  <ds:schemaRefs>
    <ds:schemaRef ds:uri="urn:sharePointPublishingRcaProperties"/>
  </ds:schemaRefs>
</ds:datastoreItem>
</file>

<file path=customXml/itemProps3.xml><?xml version="1.0" encoding="utf-8"?>
<ds:datastoreItem xmlns:ds="http://schemas.openxmlformats.org/officeDocument/2006/customXml" ds:itemID="{9AE9B87F-2B53-4561-9F67-776F8E3BEDAA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bf80b7e8-c868-4107-8bd9-6615327f270e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88B50A2F-2631-48B9-9D00-D0A25F1FA1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80b7e8-c868-4107-8bd9-6615327f270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CFD</Template>
  <TotalTime>5441</TotalTime>
  <Words>846</Words>
  <Application>Microsoft Office PowerPoint</Application>
  <PresentationFormat>On-screen Show (4:3)</PresentationFormat>
  <Paragraphs>215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CFD</vt:lpstr>
      <vt:lpstr>Ann Barrett (CFD),  Danielle Froio (CFD),  Michelle Richardson (CFD)</vt:lpstr>
      <vt:lpstr>NASA Research Progress</vt:lpstr>
      <vt:lpstr> </vt:lpstr>
      <vt:lpstr>Experimental Scheme—Part 1: Matrix Effort</vt:lpstr>
      <vt:lpstr>Storage Results</vt:lpstr>
      <vt:lpstr>Vitamin Loss After 2 Years</vt:lpstr>
      <vt:lpstr>Water Soluble Vitamins 1 year, 100F</vt:lpstr>
      <vt:lpstr>Fat Soluble Vitamins 1 Year, 100F</vt:lpstr>
      <vt:lpstr> </vt:lpstr>
      <vt:lpstr>Sensory Quality/Acceptance: Overall Quality, 9-point hedonic scale</vt:lpstr>
      <vt:lpstr> </vt:lpstr>
      <vt:lpstr> </vt:lpstr>
      <vt:lpstr> </vt:lpstr>
      <vt:lpstr> </vt:lpstr>
      <vt:lpstr>(3) Initial Results</vt:lpstr>
      <vt:lpstr>Additional Research with NASA</vt:lpstr>
      <vt:lpstr>Ultrasonic Compression Molding</vt:lpstr>
      <vt:lpstr> </vt:lpstr>
    </vt:vector>
  </TitlesOfParts>
  <Company>U.S. Army, Natick Soldier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Names of Briefers</dc:title>
  <dc:creator>Evan.Bick</dc:creator>
  <cp:lastModifiedBy>Cariveau, Patricia Ms CIV USA AMC</cp:lastModifiedBy>
  <cp:revision>245</cp:revision>
  <dcterms:created xsi:type="dcterms:W3CDTF">2010-08-13T19:11:36Z</dcterms:created>
  <dcterms:modified xsi:type="dcterms:W3CDTF">2016-10-21T13:17:05Z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0x0101007CB1679E4D724A46970DAD57CDF857DE</vt:lpwstr>
  </property>
</Properties>
</file>