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38" r:id="rId2"/>
    <p:sldId id="340" r:id="rId3"/>
    <p:sldId id="348" r:id="rId4"/>
    <p:sldId id="349" r:id="rId5"/>
    <p:sldId id="321" r:id="rId6"/>
    <p:sldId id="350" r:id="rId7"/>
    <p:sldId id="360" r:id="rId8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995" autoAdjust="0"/>
    <p:restoredTop sz="94660"/>
  </p:normalViewPr>
  <p:slideViewPr>
    <p:cSldViewPr>
      <p:cViewPr varScale="1">
        <p:scale>
          <a:sx n="73" d="100"/>
          <a:sy n="73" d="100"/>
        </p:scale>
        <p:origin x="6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02829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62" y="0"/>
            <a:ext cx="4002829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92E8A-9F5C-4B9F-9598-255B07AE4A0F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657975"/>
            <a:ext cx="4002829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62" y="6657975"/>
            <a:ext cx="4002829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AB9F9-9C98-4607-A741-50A9DF4407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6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12" tIns="46406" rIns="92812" bIns="464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12" tIns="46406" rIns="92812" bIns="46406" rtlCol="0"/>
          <a:lstStyle>
            <a:lvl1pPr algn="r">
              <a:defRPr sz="1200"/>
            </a:lvl1pPr>
          </a:lstStyle>
          <a:p>
            <a:fld id="{4A49879F-DADA-4F4A-A187-ED6ECACBD09B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3850" y="525463"/>
            <a:ext cx="3508375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2" tIns="46406" rIns="92812" bIns="464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12" tIns="46406" rIns="92812" bIns="464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12" tIns="46406" rIns="92812" bIns="464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12" tIns="46406" rIns="92812" bIns="46406" rtlCol="0" anchor="b"/>
          <a:lstStyle>
            <a:lvl1pPr algn="r">
              <a:defRPr sz="1200"/>
            </a:lvl1pPr>
          </a:lstStyle>
          <a:p>
            <a:fld id="{5FB5EFD1-91DD-41D1-99E1-1519322788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1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99D2C9-BB41-4F98-93F8-4F9F3FA56F54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ABBC-6CB0-48BB-AD5A-8BABA58066E9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548C852-C9D0-4941-8506-C0F2C2909610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11" descr="Picture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113"/>
            <a:ext cx="91440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48194"/>
            <a:ext cx="9144000" cy="3853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557338" y="69850"/>
            <a:ext cx="6203950" cy="7381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DEFENSE LOGISTICS AGENCY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AMERICA’S COMBAT LOGISTICS SUPPORT AGENCY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553199"/>
            <a:ext cx="9144000" cy="2078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50800" sx="1000" sy="1000" algn="ctr" rotWithShape="0">
              <a:srgbClr val="000000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24625"/>
            <a:ext cx="9144000" cy="2460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88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Copperplate Gothic Bold" pitchFamily="34" charset="0"/>
                <a:ea typeface="Cambria Math" pitchFamily="18" charset="0"/>
              </a:rPr>
              <a:t>WARFIGHTER SUPPORT                          STEWARDSHIP EXCELLENCE                         WORKFORCE DEVELOPMENT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r="7388" b="9474"/>
          <a:stretch/>
        </p:blipFill>
        <p:spPr>
          <a:xfrm>
            <a:off x="-12283" y="-90074"/>
            <a:ext cx="1079083" cy="1402939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061012" y="3649663"/>
            <a:ext cx="5082988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052047" y="4930775"/>
            <a:ext cx="5091953" cy="511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04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7589-C26B-46E1-9009-3F0265538F15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85734F-E3D0-47F3-A9E4-1B5BD33060B4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D39A-825B-4964-8075-8B9EE0246FAC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6C8F-D5DB-465A-B42E-B8411C4A4F5B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E565-0528-4D58-AEF7-A4C64DE13072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FE2059-E6A4-4E00-BAEE-BD9EA9660475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5691-DDC1-47FE-BB04-62ABD9BD5AAC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1CD5-DCBF-4D67-8744-735DD4B33743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D4CB8C-B65B-4849-AC8D-D5E67C79992E}" type="datetime1">
              <a:rPr lang="en-US" smtClean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91535D-7FEE-478E-A5FB-AC28C1979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177393" y="3112599"/>
            <a:ext cx="4800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UGR-A Workshop</a:t>
            </a:r>
          </a:p>
          <a:p>
            <a:pPr algn="ctr" eaLnBrk="0" hangingPunct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24,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algn="ctr" eaLnBrk="0" hangingPunct="0"/>
            <a:endParaRPr lang="en-US" sz="2800" b="1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4177393" y="4495800"/>
            <a:ext cx="4800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86486" tIns="43243" rIns="86486" bIns="43243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865188">
              <a:defRPr/>
            </a:pPr>
            <a:r>
              <a:rPr lang="en-US" sz="28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Noreen Killian</a:t>
            </a:r>
            <a:endParaRPr lang="en-US" sz="280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  <a:p>
            <a:pPr algn="ctr" defTabSz="865188">
              <a:defRPr/>
            </a:pPr>
            <a:r>
              <a:rPr lang="en-US" sz="280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Contracting Officer, </a:t>
            </a:r>
            <a:r>
              <a:rPr lang="en-US" sz="200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Group Rations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392386" y="5867400"/>
            <a:ext cx="4585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11430"/>
                <a:solidFill>
                  <a:srgbClr val="C00000"/>
                </a:solidFill>
                <a:latin typeface="Brush Script MT" pitchFamily="66" charset="0"/>
              </a:rPr>
              <a:t>Supporting Mission Success…24/7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78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391400" cy="74676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54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8077200" cy="4525963"/>
          </a:xfrm>
        </p:spPr>
        <p:txBody>
          <a:bodyPr>
            <a:normAutofit/>
          </a:bodyPr>
          <a:lstStyle/>
          <a:p>
            <a:pPr>
              <a:tabLst>
                <a:tab pos="6575425" algn="r"/>
                <a:tab pos="6632575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Contracting</a:t>
            </a:r>
          </a:p>
          <a:p>
            <a:pPr>
              <a:tabLst>
                <a:tab pos="6575425" algn="r"/>
                <a:tab pos="6632575" algn="l"/>
              </a:tabLst>
            </a:pPr>
            <a:endParaRPr lang="en-US" sz="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6575425" algn="r"/>
                <a:tab pos="6632575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CONUS/OCONUS Usage</a:t>
            </a:r>
          </a:p>
          <a:p>
            <a:pPr>
              <a:tabLst>
                <a:tab pos="6575425" algn="r"/>
                <a:tab pos="6632575" algn="l"/>
              </a:tabLst>
            </a:pPr>
            <a:endParaRPr lang="en-US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6575425" algn="r"/>
                <a:tab pos="6632575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Assurance Audits</a:t>
            </a:r>
            <a:endParaRPr lang="en-US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6575425" algn="r"/>
                <a:tab pos="6632575" algn="l"/>
              </a:tabLst>
            </a:pPr>
            <a:endParaRPr lang="en-US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6575425" algn="r"/>
                <a:tab pos="6632575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New Source Submittals</a:t>
            </a:r>
          </a:p>
        </p:txBody>
      </p:sp>
      <p:pic>
        <p:nvPicPr>
          <p:cNvPr id="5124" name="Picture 7" descr="DLA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3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71600" y="320040"/>
            <a:ext cx="6705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Unitized Group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 A 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4294967295"/>
          </p:nvPr>
        </p:nvSpPr>
        <p:spPr>
          <a:xfrm>
            <a:off x="228600" y="1676400"/>
            <a:ext cx="78486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4456113" algn="r"/>
                <a:tab pos="4687888" algn="l"/>
              </a:tabLs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Yearly estimates per installation</a:t>
            </a:r>
          </a:p>
          <a:p>
            <a:pPr>
              <a:lnSpc>
                <a:spcPct val="80000"/>
              </a:lnSpc>
              <a:tabLst>
                <a:tab pos="4456113" algn="r"/>
                <a:tab pos="4687888" algn="l"/>
              </a:tabLst>
            </a:pPr>
            <a:endParaRPr lang="en-U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tabLst>
                <a:tab pos="4456113" algn="r"/>
                <a:tab pos="4687888" algn="l"/>
              </a:tabLs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with assemblers</a:t>
            </a:r>
          </a:p>
          <a:p>
            <a:pPr marL="0" indent="0">
              <a:lnSpc>
                <a:spcPct val="80000"/>
              </a:lnSpc>
              <a:buNone/>
              <a:tabLst>
                <a:tab pos="4456113" algn="r"/>
                <a:tab pos="4687888" algn="l"/>
              </a:tabLst>
            </a:pPr>
            <a:endParaRPr lang="en-US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tabLst>
                <a:tab pos="4456113" algn="r"/>
                <a:tab pos="4687888" algn="l"/>
              </a:tabLst>
            </a:pPr>
            <a:endParaRPr 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  <a:tabLst>
                <a:tab pos="4456113" algn="r"/>
                <a:tab pos="4687888" algn="l"/>
              </a:tabLst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breakfast menus</a:t>
            </a: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  <a:tabLst>
                <a:tab pos="4456113" algn="r"/>
                <a:tab pos="4687888" algn="l"/>
              </a:tabLst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lunch/dinner menus</a:t>
            </a: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  <a:tabLst>
                <a:tab pos="4456113" algn="r"/>
                <a:tab pos="4687888" algn="l"/>
              </a:tabLst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short order lunch/dinner menus</a:t>
            </a:r>
          </a:p>
          <a:p>
            <a:pPr marL="292608" lvl="1" indent="0">
              <a:lnSpc>
                <a:spcPct val="90000"/>
              </a:lnSpc>
              <a:buNone/>
              <a:tabLst>
                <a:tab pos="4456113" algn="r"/>
                <a:tab pos="4687888" algn="l"/>
              </a:tabLst>
            </a:pPr>
            <a:endParaRPr lang="en-US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tabLst>
                <a:tab pos="4456113" algn="r"/>
                <a:tab pos="4687888" algn="l"/>
              </a:tabLs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Build to order</a:t>
            </a:r>
          </a:p>
          <a:p>
            <a:pPr>
              <a:lnSpc>
                <a:spcPct val="90000"/>
              </a:lnSpc>
              <a:tabLst>
                <a:tab pos="4456113" algn="r"/>
                <a:tab pos="4687888" algn="l"/>
              </a:tabLst>
            </a:pPr>
            <a:endParaRPr lang="en-US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  <a:tabLst>
                <a:tab pos="4456113" algn="r"/>
                <a:tab pos="4687888" algn="l"/>
              </a:tabLst>
            </a:pPr>
            <a:r>
              <a:rPr lang="en-US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Direct/Direct Vendor Delivery</a:t>
            </a:r>
          </a:p>
          <a:p>
            <a:pPr>
              <a:lnSpc>
                <a:spcPct val="90000"/>
              </a:lnSpc>
              <a:tabLst>
                <a:tab pos="4456113" algn="r"/>
                <a:tab pos="4687888" algn="l"/>
              </a:tabLst>
            </a:pPr>
            <a:endParaRPr lang="en-U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4" name="Picture 7" descr="DLA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811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71600" y="309562"/>
            <a:ext cx="6705600" cy="981075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Unitized Group Ration A 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CONUS/OCONUS Usage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620000" cy="5181600"/>
          </a:xfrm>
        </p:spPr>
        <p:txBody>
          <a:bodyPr>
            <a:normAutofit/>
          </a:bodyPr>
          <a:lstStyle/>
          <a:p>
            <a:pPr marL="274320" lvl="2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4456113" algn="r"/>
                <a:tab pos="4687888" algn="l"/>
              </a:tabLst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4456113" algn="r"/>
                <a:tab pos="4687888" algn="l"/>
              </a:tabLs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CONUS</a:t>
            </a:r>
          </a:p>
          <a:p>
            <a:pPr marL="274320" lvl="2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4456113" algn="r"/>
                <a:tab pos="4687888" algn="l"/>
              </a:tabLst>
            </a:pPr>
            <a:endParaRPr lang="en-US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  <a:tabLst>
                <a:tab pos="4456113" algn="r"/>
                <a:tab pos="4687888" algn="l"/>
              </a:tabLst>
            </a:pPr>
            <a:r>
              <a:rPr lang="en-US" sz="3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50 installations on contract</a:t>
            </a:r>
          </a:p>
          <a:p>
            <a:pPr marL="292608" lvl="1" indent="0">
              <a:lnSpc>
                <a:spcPct val="90000"/>
              </a:lnSpc>
              <a:buClr>
                <a:schemeClr val="accent5">
                  <a:lumMod val="75000"/>
                </a:schemeClr>
              </a:buClr>
              <a:buNone/>
              <a:tabLst>
                <a:tab pos="4456113" algn="r"/>
                <a:tab pos="4687888" algn="l"/>
              </a:tabLst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4456113" algn="r"/>
                <a:tab pos="4687888" algn="l"/>
              </a:tabLst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OCONUS</a:t>
            </a:r>
          </a:p>
          <a:p>
            <a:pPr marL="274320" lvl="2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4456113" algn="r"/>
                <a:tab pos="4687888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tabLst>
                <a:tab pos="4456113" algn="r"/>
                <a:tab pos="4687888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Non-customers</a:t>
            </a:r>
          </a:p>
          <a:p>
            <a:pPr marL="292608" lvl="1" indent="0">
              <a:lnSpc>
                <a:spcPct val="90000"/>
              </a:lnSpc>
              <a:buClr>
                <a:schemeClr val="accent5">
                  <a:lumMod val="75000"/>
                </a:schemeClr>
              </a:buClr>
              <a:buNone/>
              <a:tabLst>
                <a:tab pos="4456113" algn="r"/>
                <a:tab pos="4687888" algn="l"/>
              </a:tabLst>
            </a:pPr>
            <a:endParaRPr lang="en-US" sz="3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tabLst>
                <a:tab pos="4456113" algn="r"/>
                <a:tab pos="4687888" algn="l"/>
              </a:tabLst>
            </a:pPr>
            <a:endParaRPr lang="en-US" sz="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6" name="Picture 7" descr="DLA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7162800" cy="1127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Unitized Group Ration A 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AUDITS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620000" cy="4800600"/>
          </a:xfrm>
        </p:spPr>
        <p:txBody>
          <a:bodyPr>
            <a:normAutofit fontScale="92500"/>
          </a:bodyPr>
          <a:lstStyle/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Quality Audit</a:t>
            </a: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Biannual </a:t>
            </a:r>
          </a:p>
          <a:p>
            <a:pPr lvl="2">
              <a:lnSpc>
                <a:spcPct val="90000"/>
              </a:lnSpc>
              <a:buClr>
                <a:srgbClr val="002060"/>
              </a:buCl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December – new items</a:t>
            </a:r>
          </a:p>
          <a:p>
            <a:pPr lvl="2">
              <a:lnSpc>
                <a:spcPct val="90000"/>
              </a:lnSpc>
              <a:buClr>
                <a:srgbClr val="002060"/>
              </a:buCl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May/June – follow-up</a:t>
            </a: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 to be audited</a:t>
            </a: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Product Auditors (SPAs)</a:t>
            </a:r>
          </a:p>
          <a:p>
            <a:pPr lvl="1"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report completed by DLA Troop </a:t>
            </a:r>
            <a:r>
              <a:rPr lang="en-U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Attendees</a:t>
            </a:r>
          </a:p>
          <a:p>
            <a:pPr lvl="1">
              <a:lnSpc>
                <a:spcPct val="90000"/>
              </a:lnSpc>
              <a:buClr>
                <a:srgbClr val="FF0000">
                  <a:lumMod val="75000"/>
                </a:srgbClr>
              </a:buClr>
            </a:pPr>
            <a:r>
              <a:rPr 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</a:p>
          <a:p>
            <a:pPr lvl="1">
              <a:lnSpc>
                <a:spcPct val="90000"/>
              </a:lnSpc>
              <a:buClr>
                <a:srgbClr val="FF0000">
                  <a:lumMod val="75000"/>
                </a:srgbClr>
              </a:buClr>
            </a:pPr>
            <a:r>
              <a:rPr 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Assemblers</a:t>
            </a:r>
          </a:p>
          <a:p>
            <a:pPr lvl="2">
              <a:lnSpc>
                <a:spcPct val="90000"/>
              </a:lnSpc>
              <a:buClr>
                <a:srgbClr val="002060"/>
              </a:buClr>
            </a:pPr>
            <a:r>
              <a:rPr lang="en-US" sz="2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  <a:endParaRPr lang="en-US" sz="2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744" lvl="2" indent="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sz="2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608" lvl="1" indent="0">
              <a:lnSpc>
                <a:spcPct val="90000"/>
              </a:lnSpc>
              <a:buClr>
                <a:schemeClr val="accent5">
                  <a:lumMod val="75000"/>
                </a:schemeClr>
              </a:buClr>
              <a:buNone/>
            </a:pPr>
            <a:endParaRPr lang="en-US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8" name="Picture 7" descr="DLA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705600" cy="89916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Unitized Group Ration A 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SOURCE SUBMITTAL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382000" cy="5105400"/>
          </a:xfrm>
        </p:spPr>
        <p:txBody>
          <a:bodyPr>
            <a:normAutofit/>
          </a:bodyPr>
          <a:lstStyle/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endParaRPr lang="en-US" sz="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3300" dirty="0" smtClean="0">
                <a:solidFill>
                  <a:schemeClr val="tx1"/>
                </a:solidFill>
                <a:cs typeface="Arial" pitchFamily="34" charset="0"/>
              </a:rPr>
              <a:t>Assembler contacts DLA Troop Support Contracting Officer</a:t>
            </a: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endParaRPr lang="en-US" sz="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3300" dirty="0" smtClean="0">
                <a:solidFill>
                  <a:schemeClr val="tx1"/>
                </a:solidFill>
                <a:cs typeface="Arial" pitchFamily="34" charset="0"/>
              </a:rPr>
              <a:t>“New Source” Letter/Introduction Form</a:t>
            </a: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endParaRPr lang="en-US" sz="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3300" dirty="0" smtClean="0">
                <a:solidFill>
                  <a:schemeClr val="tx1"/>
                </a:solidFill>
                <a:cs typeface="Arial" pitchFamily="34" charset="0"/>
              </a:rPr>
              <a:t>Acceptable panel results</a:t>
            </a: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endParaRPr lang="en-US" sz="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3300" dirty="0" smtClean="0">
                <a:solidFill>
                  <a:schemeClr val="tx1"/>
                </a:solidFill>
                <a:cs typeface="Arial" pitchFamily="34" charset="0"/>
              </a:rPr>
              <a:t>Contracting Officer decision</a:t>
            </a: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endParaRPr lang="en-US" sz="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3300" dirty="0" smtClean="0">
                <a:solidFill>
                  <a:schemeClr val="tx1"/>
                </a:solidFill>
                <a:cs typeface="Arial" pitchFamily="34" charset="0"/>
              </a:rPr>
              <a:t>Coordination with </a:t>
            </a:r>
            <a:r>
              <a:rPr lang="en-US" sz="3300" dirty="0" err="1" smtClean="0">
                <a:solidFill>
                  <a:schemeClr val="tx1"/>
                </a:solidFill>
                <a:cs typeface="Arial" pitchFamily="34" charset="0"/>
              </a:rPr>
              <a:t>JCCoE</a:t>
            </a:r>
            <a:endParaRPr lang="en-US" sz="33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endParaRPr lang="en-US" sz="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r>
              <a:rPr lang="en-US" sz="3300" dirty="0" smtClean="0">
                <a:solidFill>
                  <a:schemeClr val="tx1"/>
                </a:solidFill>
                <a:cs typeface="Arial" pitchFamily="34" charset="0"/>
              </a:rPr>
              <a:t>Assembler notification</a:t>
            </a:r>
          </a:p>
          <a:p>
            <a:pPr marL="0" lvl="1" indent="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sz="800" dirty="0">
              <a:solidFill>
                <a:schemeClr val="tx1"/>
              </a:solidFill>
              <a:cs typeface="Arial" pitchFamily="34" charset="0"/>
            </a:endParaRPr>
          </a:p>
          <a:p>
            <a:pPr marL="292608" lvl="1" indent="0">
              <a:lnSpc>
                <a:spcPct val="90000"/>
              </a:lnSpc>
              <a:buNone/>
            </a:pPr>
            <a:endParaRPr lang="en-US" sz="3600" dirty="0"/>
          </a:p>
          <a:p>
            <a:pPr marL="292608" lvl="1" indent="0">
              <a:lnSpc>
                <a:spcPct val="90000"/>
              </a:lnSpc>
              <a:buNone/>
            </a:pPr>
            <a:endParaRPr lang="en-US" sz="2100" dirty="0"/>
          </a:p>
          <a:p>
            <a:pPr marL="530352" lvl="2" indent="0">
              <a:buNone/>
            </a:pPr>
            <a:endParaRPr lang="en-US" sz="1600" dirty="0"/>
          </a:p>
        </p:txBody>
      </p:sp>
      <p:pic>
        <p:nvPicPr>
          <p:cNvPr id="10244" name="Picture 7" descr="DLA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>
                <a:solidFill>
                  <a:srgbClr val="002060"/>
                </a:solidFill>
              </a:rPr>
              <a:pPr/>
              <a:t>6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4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535D-7FEE-478E-A5FB-AC28C1979DC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14" descr="Pictur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13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FFFFFF"/>
      </a:lt2>
      <a:accent1>
        <a:srgbClr val="FF0000"/>
      </a:accent1>
      <a:accent2>
        <a:srgbClr val="0070C0"/>
      </a:accent2>
      <a:accent3>
        <a:srgbClr val="FF0000"/>
      </a:accent3>
      <a:accent4>
        <a:srgbClr val="0070C0"/>
      </a:accent4>
      <a:accent5>
        <a:srgbClr val="FF0000"/>
      </a:accent5>
      <a:accent6>
        <a:srgbClr val="0070C0"/>
      </a:accent6>
      <a:hlink>
        <a:srgbClr val="FF0000"/>
      </a:hlink>
      <a:folHlink>
        <a:srgbClr val="0070C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8756</TotalTime>
  <Words>139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Brush Script MT</vt:lpstr>
      <vt:lpstr>Calibri</vt:lpstr>
      <vt:lpstr>Cambria Math</vt:lpstr>
      <vt:lpstr>Copperplate Gothic Bold</vt:lpstr>
      <vt:lpstr>Trebuchet MS</vt:lpstr>
      <vt:lpstr>Wingdings</vt:lpstr>
      <vt:lpstr>Wingdings 2</vt:lpstr>
      <vt:lpstr>Opulent</vt:lpstr>
      <vt:lpstr>PowerPoint Presentation</vt:lpstr>
      <vt:lpstr>Agenda</vt:lpstr>
      <vt:lpstr>Unitized Group Ration A  Contracting</vt:lpstr>
      <vt:lpstr>Unitized Group Ration A  CONUS/OCONUS Usage</vt:lpstr>
      <vt:lpstr> Unitized Group Ration A  QUALITY ASSURANCE AUDITS</vt:lpstr>
      <vt:lpstr>Unitized Group Ration A  NEW SOURCE SUBMITTAL</vt:lpstr>
      <vt:lpstr>PowerPoint Presentation</vt:lpstr>
    </vt:vector>
  </TitlesOfParts>
  <Company>Defense Logistics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Colaianni, Christie DLA CIV TROOP SUPPORT</dc:creator>
  <cp:lastModifiedBy>Killian, Noreen A CIV DLA TROOP SUPPORT (US)</cp:lastModifiedBy>
  <cp:revision>486</cp:revision>
  <cp:lastPrinted>2014-06-05T15:29:32Z</cp:lastPrinted>
  <dcterms:created xsi:type="dcterms:W3CDTF">2011-10-12T17:18:47Z</dcterms:created>
  <dcterms:modified xsi:type="dcterms:W3CDTF">2016-10-18T13:43:31Z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