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266" r:id="rId2"/>
    <p:sldId id="341" r:id="rId3"/>
    <p:sldId id="332" r:id="rId4"/>
    <p:sldId id="328" r:id="rId5"/>
    <p:sldId id="299" r:id="rId6"/>
    <p:sldId id="340" r:id="rId7"/>
    <p:sldId id="326" r:id="rId8"/>
    <p:sldId id="302" r:id="rId9"/>
    <p:sldId id="335" r:id="rId10"/>
    <p:sldId id="338" r:id="rId11"/>
    <p:sldId id="30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EA7664-C7CA-411B-AF26-4B871A81ADE4}">
          <p14:sldIdLst>
            <p14:sldId id="266"/>
            <p14:sldId id="341"/>
            <p14:sldId id="332"/>
            <p14:sldId id="328"/>
            <p14:sldId id="299"/>
            <p14:sldId id="340"/>
            <p14:sldId id="326"/>
            <p14:sldId id="302"/>
            <p14:sldId id="335"/>
            <p14:sldId id="338"/>
            <p14:sldId id="309"/>
          </p14:sldIdLst>
        </p14:section>
        <p14:section name="Untitled Section" id="{F97E67AC-D871-45B6-B19E-B6DECE9D8D1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B"/>
    <a:srgbClr val="6699FF"/>
    <a:srgbClr val="0000FF"/>
    <a:srgbClr val="A50021"/>
    <a:srgbClr val="66FFFF"/>
    <a:srgbClr val="00FF00"/>
    <a:srgbClr val="33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7" autoAdjust="0"/>
    <p:restoredTop sz="92656" autoAdjust="0"/>
  </p:normalViewPr>
  <p:slideViewPr>
    <p:cSldViewPr>
      <p:cViewPr varScale="1">
        <p:scale>
          <a:sx n="102" d="100"/>
          <a:sy n="102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84" y="-108"/>
      </p:cViewPr>
      <p:guideLst>
        <p:guide orient="horz" pos="2929"/>
        <p:guide pos="2208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78912319644858"/>
          <c:y val="7.142857142857148E-2"/>
          <c:w val="0.8135405105438408"/>
          <c:h val="0.563909774436090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QSP</c:v>
                </c:pt>
              </c:strCache>
            </c:strRef>
          </c:tx>
          <c:spPr>
            <a:solidFill>
              <a:srgbClr val="FF0000"/>
            </a:solidFill>
            <a:ln w="10494">
              <a:solidFill>
                <a:schemeClr val="tx1"/>
              </a:solidFill>
              <a:prstDash val="solid"/>
            </a:ln>
          </c:spPr>
          <c:invertIfNegative val="0"/>
          <c:dPt>
            <c:idx val="10"/>
            <c:invertIfNegative val="0"/>
            <c:bubble3D val="0"/>
            <c:spPr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1049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EA4-4E4D-AD30-3F8AFA5E2060}"/>
              </c:ext>
            </c:extLst>
          </c:dPt>
          <c:cat>
            <c:strRef>
              <c:f>Sheet1!$B$1:$M$1</c:f>
              <c:strCache>
                <c:ptCount val="12"/>
                <c:pt idx="0">
                  <c:v>COM 1</c:v>
                </c:pt>
                <c:pt idx="1">
                  <c:v>COM 2</c:v>
                </c:pt>
                <c:pt idx="2">
                  <c:v>COM 3</c:v>
                </c:pt>
                <c:pt idx="3">
                  <c:v>COM 4</c:v>
                </c:pt>
                <c:pt idx="4">
                  <c:v>COM 5</c:v>
                </c:pt>
                <c:pt idx="5">
                  <c:v>COM 6</c:v>
                </c:pt>
                <c:pt idx="6">
                  <c:v>COM 7</c:v>
                </c:pt>
                <c:pt idx="7">
                  <c:v>COM 8</c:v>
                </c:pt>
                <c:pt idx="8">
                  <c:v>COM 9</c:v>
                </c:pt>
                <c:pt idx="9">
                  <c:v>COM 10</c:v>
                </c:pt>
                <c:pt idx="10">
                  <c:v>COM 11</c:v>
                </c:pt>
                <c:pt idx="11">
                  <c:v>COM 12</c:v>
                </c:pt>
              </c:strCache>
            </c:strRef>
          </c:cat>
          <c:val>
            <c:numRef>
              <c:f>Sheet1!$B$2:$M$2</c:f>
              <c:numCache>
                <c:formatCode>0%</c:formatCode>
                <c:ptCount val="12"/>
                <c:pt idx="0">
                  <c:v>0.94</c:v>
                </c:pt>
                <c:pt idx="1">
                  <c:v>0.95</c:v>
                </c:pt>
                <c:pt idx="2">
                  <c:v>0.98</c:v>
                </c:pt>
                <c:pt idx="3">
                  <c:v>0.95</c:v>
                </c:pt>
                <c:pt idx="4">
                  <c:v>0.95</c:v>
                </c:pt>
                <c:pt idx="5">
                  <c:v>0.99</c:v>
                </c:pt>
                <c:pt idx="6">
                  <c:v>0.95</c:v>
                </c:pt>
                <c:pt idx="7">
                  <c:v>0.98</c:v>
                </c:pt>
                <c:pt idx="8">
                  <c:v>0.93</c:v>
                </c:pt>
                <c:pt idx="9">
                  <c:v>0.96</c:v>
                </c:pt>
                <c:pt idx="10">
                  <c:v>1</c:v>
                </c:pt>
                <c:pt idx="1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A-4C9D-817D-348E2F6B8C0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Compliance</c:v>
                </c:pt>
              </c:strCache>
            </c:strRef>
          </c:tx>
          <c:spPr>
            <a:solidFill>
              <a:srgbClr val="99CC00"/>
            </a:solidFill>
            <a:ln w="1049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COM 1</c:v>
                </c:pt>
                <c:pt idx="1">
                  <c:v>COM 2</c:v>
                </c:pt>
                <c:pt idx="2">
                  <c:v>COM 3</c:v>
                </c:pt>
                <c:pt idx="3">
                  <c:v>COM 4</c:v>
                </c:pt>
                <c:pt idx="4">
                  <c:v>COM 5</c:v>
                </c:pt>
                <c:pt idx="5">
                  <c:v>COM 6</c:v>
                </c:pt>
                <c:pt idx="6">
                  <c:v>COM 7</c:v>
                </c:pt>
                <c:pt idx="7">
                  <c:v>COM 8</c:v>
                </c:pt>
                <c:pt idx="8">
                  <c:v>COM 9</c:v>
                </c:pt>
                <c:pt idx="9">
                  <c:v>COM 10</c:v>
                </c:pt>
                <c:pt idx="10">
                  <c:v>COM 11</c:v>
                </c:pt>
                <c:pt idx="11">
                  <c:v>COM 12</c:v>
                </c:pt>
              </c:strCache>
            </c:strRef>
          </c:cat>
          <c:val>
            <c:numRef>
              <c:f>Sheet1!$B$3:$M$3</c:f>
              <c:numCache>
                <c:formatCode>0%</c:formatCode>
                <c:ptCount val="12"/>
                <c:pt idx="0">
                  <c:v>0.98</c:v>
                </c:pt>
                <c:pt idx="1">
                  <c:v>0.99</c:v>
                </c:pt>
                <c:pt idx="2">
                  <c:v>1</c:v>
                </c:pt>
                <c:pt idx="3">
                  <c:v>0.99</c:v>
                </c:pt>
                <c:pt idx="4">
                  <c:v>0.99</c:v>
                </c:pt>
                <c:pt idx="5">
                  <c:v>1</c:v>
                </c:pt>
                <c:pt idx="6">
                  <c:v>0.98</c:v>
                </c:pt>
                <c:pt idx="7">
                  <c:v>0.98</c:v>
                </c:pt>
                <c:pt idx="8">
                  <c:v>0.99</c:v>
                </c:pt>
                <c:pt idx="9">
                  <c:v>0.98</c:v>
                </c:pt>
                <c:pt idx="10">
                  <c:v>0.95</c:v>
                </c:pt>
                <c:pt idx="1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1A-4C9D-817D-348E2F6B8C0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*Product Acc</c:v>
                </c:pt>
              </c:strCache>
            </c:strRef>
          </c:tx>
          <c:spPr>
            <a:pattFill prst="pct30">
              <a:fgClr>
                <a:srgbClr val="339966"/>
              </a:fgClr>
              <a:bgClr>
                <a:srgbClr val="3366FF"/>
              </a:bgClr>
            </a:pattFill>
            <a:ln w="1049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Sheet1!$B$1:$M$1</c:f>
              <c:strCache>
                <c:ptCount val="12"/>
                <c:pt idx="0">
                  <c:v>COM 1</c:v>
                </c:pt>
                <c:pt idx="1">
                  <c:v>COM 2</c:v>
                </c:pt>
                <c:pt idx="2">
                  <c:v>COM 3</c:v>
                </c:pt>
                <c:pt idx="3">
                  <c:v>COM 4</c:v>
                </c:pt>
                <c:pt idx="4">
                  <c:v>COM 5</c:v>
                </c:pt>
                <c:pt idx="5">
                  <c:v>COM 6</c:v>
                </c:pt>
                <c:pt idx="6">
                  <c:v>COM 7</c:v>
                </c:pt>
                <c:pt idx="7">
                  <c:v>COM 8</c:v>
                </c:pt>
                <c:pt idx="8">
                  <c:v>COM 9</c:v>
                </c:pt>
                <c:pt idx="9">
                  <c:v>COM 10</c:v>
                </c:pt>
                <c:pt idx="10">
                  <c:v>COM 11</c:v>
                </c:pt>
                <c:pt idx="11">
                  <c:v>COM 12</c:v>
                </c:pt>
              </c:strCache>
            </c:strRef>
          </c:cat>
          <c:val>
            <c:numRef>
              <c:f>Sheet1!$B$4:$M$4</c:f>
              <c:numCache>
                <c:formatCode>0%</c:formatCode>
                <c:ptCount val="12"/>
                <c:pt idx="0">
                  <c:v>0.98240000000000005</c:v>
                </c:pt>
                <c:pt idx="1">
                  <c:v>1</c:v>
                </c:pt>
                <c:pt idx="2">
                  <c:v>0.95830000000000004</c:v>
                </c:pt>
                <c:pt idx="3">
                  <c:v>0.97070000000000001</c:v>
                </c:pt>
                <c:pt idx="4">
                  <c:v>0.94979000000000002</c:v>
                </c:pt>
                <c:pt idx="5">
                  <c:v>1</c:v>
                </c:pt>
                <c:pt idx="6">
                  <c:v>0.99199999999999999</c:v>
                </c:pt>
                <c:pt idx="7">
                  <c:v>1</c:v>
                </c:pt>
                <c:pt idx="8">
                  <c:v>0.91049999999999998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1A-4C9D-817D-348E2F6B8C0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Food Def.</c:v>
                </c:pt>
              </c:strCache>
            </c:strRef>
          </c:tx>
          <c:spPr>
            <a:solidFill>
              <a:srgbClr val="FF9900"/>
            </a:solidFill>
            <a:ln w="10494">
              <a:solidFill>
                <a:schemeClr val="tx1"/>
              </a:solidFill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FFC000"/>
              </a:solidFill>
              <a:ln w="1049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EA4-4E4D-AD30-3F8AFA5E2060}"/>
              </c:ext>
            </c:extLst>
          </c:dPt>
          <c:dPt>
            <c:idx val="9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1049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EA4-4E4D-AD30-3F8AFA5E2060}"/>
              </c:ext>
            </c:extLst>
          </c:dPt>
          <c:dPt>
            <c:idx val="10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1049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EA4-4E4D-AD30-3F8AFA5E2060}"/>
              </c:ext>
            </c:extLst>
          </c:dPt>
          <c:dPt>
            <c:idx val="11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1049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EA4-4E4D-AD30-3F8AFA5E2060}"/>
              </c:ext>
            </c:extLst>
          </c:dPt>
          <c:cat>
            <c:strRef>
              <c:f>Sheet1!$B$1:$M$1</c:f>
              <c:strCache>
                <c:ptCount val="12"/>
                <c:pt idx="0">
                  <c:v>COM 1</c:v>
                </c:pt>
                <c:pt idx="1">
                  <c:v>COM 2</c:v>
                </c:pt>
                <c:pt idx="2">
                  <c:v>COM 3</c:v>
                </c:pt>
                <c:pt idx="3">
                  <c:v>COM 4</c:v>
                </c:pt>
                <c:pt idx="4">
                  <c:v>COM 5</c:v>
                </c:pt>
                <c:pt idx="5">
                  <c:v>COM 6</c:v>
                </c:pt>
                <c:pt idx="6">
                  <c:v>COM 7</c:v>
                </c:pt>
                <c:pt idx="7">
                  <c:v>COM 8</c:v>
                </c:pt>
                <c:pt idx="8">
                  <c:v>COM 9</c:v>
                </c:pt>
                <c:pt idx="9">
                  <c:v>COM 10</c:v>
                </c:pt>
                <c:pt idx="10">
                  <c:v>COM 11</c:v>
                </c:pt>
                <c:pt idx="11">
                  <c:v>COM 12</c:v>
                </c:pt>
              </c:strCache>
            </c:strRef>
          </c:cat>
          <c:val>
            <c:numRef>
              <c:f>Sheet1!$B$5:$M$5</c:f>
              <c:numCache>
                <c:formatCode>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1A-4C9D-817D-348E2F6B8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35168"/>
        <c:axId val="35517184"/>
      </c:barChart>
      <c:catAx>
        <c:axId val="73735168"/>
        <c:scaling>
          <c:orientation val="minMax"/>
        </c:scaling>
        <c:delete val="0"/>
        <c:axPos val="b"/>
        <c:majorGridlines>
          <c:spPr>
            <a:ln w="262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6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3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17184"/>
        <c:crossesAt val="0"/>
        <c:auto val="1"/>
        <c:lblAlgn val="ctr"/>
        <c:lblOffset val="100"/>
        <c:tickMarkSkip val="1"/>
        <c:noMultiLvlLbl val="0"/>
      </c:catAx>
      <c:valAx>
        <c:axId val="35517184"/>
        <c:scaling>
          <c:orientation val="minMax"/>
          <c:max val="1"/>
          <c:min val="0.7000000000000004"/>
        </c:scaling>
        <c:delete val="0"/>
        <c:axPos val="l"/>
        <c:majorGridlines>
          <c:spPr>
            <a:ln w="2623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26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35168"/>
        <c:crosses val="autoZero"/>
        <c:crossBetween val="between"/>
        <c:majorUnit val="5.0000000000000037E-2"/>
        <c:minorUnit val="5.0000000000000037E-2"/>
      </c:valAx>
      <c:dTable>
        <c:showHorzBorder val="1"/>
        <c:showVertBorder val="1"/>
        <c:showOutline val="1"/>
        <c:showKeys val="1"/>
        <c:spPr>
          <a:ln w="2623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30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noFill/>
        <a:ln w="1049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0070505288"/>
          <c:y val="6.95970695970696E-2"/>
          <c:w val="0.79266451521252324"/>
          <c:h val="0.68315018315018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QSP</c:v>
                </c:pt>
              </c:strCache>
            </c:strRef>
          </c:tx>
          <c:spPr>
            <a:solidFill>
              <a:srgbClr val="FF0000"/>
            </a:solidFill>
            <a:ln w="1199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MRE 32</c:v>
                </c:pt>
                <c:pt idx="1">
                  <c:v>MRE 33</c:v>
                </c:pt>
                <c:pt idx="2">
                  <c:v>MRE 34</c:v>
                </c:pt>
                <c:pt idx="3">
                  <c:v>MRE 35</c:v>
                </c:pt>
                <c:pt idx="4">
                  <c:v>MRE 36</c:v>
                </c:pt>
                <c:pt idx="5">
                  <c:v>MRE 37*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0.97</c:v>
                </c:pt>
                <c:pt idx="1">
                  <c:v>0.97</c:v>
                </c:pt>
                <c:pt idx="2">
                  <c:v>0.96</c:v>
                </c:pt>
                <c:pt idx="3">
                  <c:v>0.96</c:v>
                </c:pt>
                <c:pt idx="4">
                  <c:v>0.96</c:v>
                </c:pt>
                <c:pt idx="5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59-47F8-8177-C1CBFFEF055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Compliance</c:v>
                </c:pt>
              </c:strCache>
            </c:strRef>
          </c:tx>
          <c:spPr>
            <a:solidFill>
              <a:srgbClr val="99CC00"/>
            </a:solidFill>
            <a:ln w="1199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MRE 32</c:v>
                </c:pt>
                <c:pt idx="1">
                  <c:v>MRE 33</c:v>
                </c:pt>
                <c:pt idx="2">
                  <c:v>MRE 34</c:v>
                </c:pt>
                <c:pt idx="3">
                  <c:v>MRE 35</c:v>
                </c:pt>
                <c:pt idx="4">
                  <c:v>MRE 36</c:v>
                </c:pt>
                <c:pt idx="5">
                  <c:v>MRE 37*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  <c:pt idx="3">
                  <c:v>0.99</c:v>
                </c:pt>
                <c:pt idx="4">
                  <c:v>0.98519999999999996</c:v>
                </c:pt>
                <c:pt idx="5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59-47F8-8177-C1CBFFEF055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*Product Acc</c:v>
                </c:pt>
              </c:strCache>
            </c:strRef>
          </c:tx>
          <c:spPr>
            <a:pattFill prst="pct30">
              <a:fgClr>
                <a:srgbClr val="339966"/>
              </a:fgClr>
              <a:bgClr>
                <a:srgbClr val="3366FF"/>
              </a:bgClr>
            </a:pattFill>
            <a:ln w="11997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MRE 32</c:v>
                </c:pt>
                <c:pt idx="1">
                  <c:v>MRE 33</c:v>
                </c:pt>
                <c:pt idx="2">
                  <c:v>MRE 34</c:v>
                </c:pt>
                <c:pt idx="3">
                  <c:v>MRE 35</c:v>
                </c:pt>
                <c:pt idx="4">
                  <c:v>MRE 36</c:v>
                </c:pt>
                <c:pt idx="5">
                  <c:v>MRE 37*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6"/>
                <c:pt idx="0">
                  <c:v>0.98</c:v>
                </c:pt>
                <c:pt idx="1">
                  <c:v>0.98</c:v>
                </c:pt>
                <c:pt idx="2">
                  <c:v>0.98</c:v>
                </c:pt>
                <c:pt idx="3">
                  <c:v>0.98</c:v>
                </c:pt>
                <c:pt idx="4">
                  <c:v>0.99</c:v>
                </c:pt>
                <c:pt idx="5">
                  <c:v>0.96860000000000002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59-47F8-8177-C1CBFFEF0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568640"/>
        <c:axId val="73570176"/>
      </c:barChart>
      <c:catAx>
        <c:axId val="73568640"/>
        <c:scaling>
          <c:orientation val="minMax"/>
        </c:scaling>
        <c:delete val="0"/>
        <c:axPos val="b"/>
        <c:majorGridlines>
          <c:spPr>
            <a:ln w="299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70176"/>
        <c:crossesAt val="0"/>
        <c:auto val="1"/>
        <c:lblAlgn val="ctr"/>
        <c:lblOffset val="100"/>
        <c:tickMarkSkip val="1"/>
        <c:noMultiLvlLbl val="0"/>
      </c:catAx>
      <c:valAx>
        <c:axId val="73570176"/>
        <c:scaling>
          <c:orientation val="minMax"/>
          <c:max val="1"/>
          <c:min val="0.7000000000000004"/>
        </c:scaling>
        <c:delete val="0"/>
        <c:axPos val="l"/>
        <c:majorGridlines>
          <c:spPr>
            <a:ln w="2999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29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568640"/>
        <c:crosses val="autoZero"/>
        <c:crossBetween val="between"/>
        <c:majorUnit val="0.05"/>
        <c:minorUnit val="0.05"/>
      </c:valAx>
      <c:dTable>
        <c:showHorzBorder val="1"/>
        <c:showVertBorder val="1"/>
        <c:showOutline val="1"/>
        <c:showKeys val="1"/>
        <c:spPr>
          <a:ln w="2999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5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noFill/>
        <a:ln w="1199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813" tIns="45906" rIns="91813" bIns="459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1813" tIns="45906" rIns="91813" bIns="459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4820"/>
          </a:xfrm>
          <a:prstGeom prst="rect">
            <a:avLst/>
          </a:prstGeom>
        </p:spPr>
        <p:txBody>
          <a:bodyPr vert="horz" lIns="91813" tIns="45906" rIns="91813" bIns="45906" rtlCol="0" anchor="b"/>
          <a:lstStyle>
            <a:lvl1pPr algn="r">
              <a:defRPr sz="1200"/>
            </a:lvl1pPr>
          </a:lstStyle>
          <a:p>
            <a:fld id="{F78DBFA7-8CA1-4E03-B63D-238D1AF3B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01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8" tIns="45904" rIns="91808" bIns="4590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8" tIns="45904" rIns="91808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9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8" tIns="45904" rIns="91808" bIns="4590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9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8" tIns="45904" rIns="91808" bIns="4590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F5F829-4C8C-4B1B-A47E-403A44D68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56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5F829-4C8C-4B1B-A47E-403A44D68E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40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5F829-4C8C-4B1B-A47E-403A44D68E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6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11" descr="Picture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0113"/>
            <a:ext cx="91440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248194"/>
            <a:ext cx="9144000" cy="3853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557338" y="69850"/>
            <a:ext cx="6203950" cy="7381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DEFENSE LOGISTICS AGENCY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AMERICA’S COMBAT LOGISTICS SUPPORT AGENCY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53199"/>
            <a:ext cx="9144000" cy="2078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01613" y="6524625"/>
            <a:ext cx="8712200" cy="2460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WARFIGHTER SUPPORT ENHANCEMENT                    STEWARDSHIP EXCELLENCE                       WORKFORCE DEVELOPMENT</a:t>
            </a:r>
          </a:p>
        </p:txBody>
      </p:sp>
      <p:pic>
        <p:nvPicPr>
          <p:cNvPr id="10" name="Picture 5" descr="Q:\DR\Administrative\Photos for Briefs\DLA Logos\DLA-Logo-Clear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19050"/>
            <a:ext cx="1076325" cy="12731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11" descr="Pictur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0113"/>
            <a:ext cx="91440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48194"/>
            <a:ext cx="9144000" cy="3853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 bwMode="white">
          <a:xfrm>
            <a:off x="1557338" y="69850"/>
            <a:ext cx="6203950" cy="7381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DEFENSE LOGISTICS AGENCY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AMERICA’S COMBAT LOGISTICS SUPPORT AGENCY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3199"/>
            <a:ext cx="9144000" cy="2078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white">
          <a:xfrm>
            <a:off x="201613" y="6524625"/>
            <a:ext cx="8712200" cy="2460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WARFIGHTER SUPPORT ENHANCEMENT                    STEWARDSHIP EXCELLENCE                       WORKFORCE DEVELOPMENT</a:t>
            </a:r>
          </a:p>
        </p:txBody>
      </p:sp>
      <p:pic>
        <p:nvPicPr>
          <p:cNvPr id="10" name="Picture 5" descr="Q:\DR\Administrative\Photos for Briefs\DLA Logos\DLA-Logo-Clea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19050"/>
            <a:ext cx="1076325" cy="12731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038600" y="3787775"/>
            <a:ext cx="5105400" cy="6858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038600" y="5181600"/>
            <a:ext cx="51054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algn="ctr">
              <a:buNone/>
              <a:defRPr sz="2000"/>
            </a:lvl2pPr>
            <a:lvl3pPr algn="ctr">
              <a:buNone/>
              <a:defRPr sz="2000"/>
            </a:lvl3pPr>
            <a:lvl4pPr algn="ctr">
              <a:buNone/>
              <a:defRPr sz="2000"/>
            </a:lvl4pPr>
            <a:lvl5pPr algn="ctr">
              <a:buNone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82467"/>
            <a:ext cx="9144000" cy="1642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628650" y="39688"/>
            <a:ext cx="6059488" cy="2460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WARFIGHTER FOCUSED, GLOBALLY RESPONSIVE SUPPLY CHAIN LEADERSHIP</a:t>
            </a:r>
          </a:p>
        </p:txBody>
      </p:sp>
      <p:pic>
        <p:nvPicPr>
          <p:cNvPr id="7" name="Picture 5" descr="Q:\DR\Administrative\Photos for Briefs\DLA Logos\DLA-Logo-Clea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9050"/>
            <a:ext cx="692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2451168-6D5F-424B-843E-EFBD2297E345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82467"/>
            <a:ext cx="9144000" cy="1642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28650" y="39688"/>
            <a:ext cx="6059488" cy="2460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WARFIGHTER FOCUSED, GLOBALLY RESPONSIVE SUPPLY CHAIN LEADERSHIP</a:t>
            </a:r>
          </a:p>
        </p:txBody>
      </p:sp>
      <p:pic>
        <p:nvPicPr>
          <p:cNvPr id="1031" name="Picture 5" descr="Q:\DR\Administrative\Photos for Briefs\DLA Logos\DLA-Logo-Clear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050" y="19050"/>
            <a:ext cx="692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5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8718CE-18D4-48FF-87A2-465A5A2486DB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8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a.mil/TroopSupport/Subsistence/Operationalrations.aspx" TargetMode="External"/><Relationship Id="rId2" Type="http://schemas.openxmlformats.org/officeDocument/2006/relationships/hyperlink" Target="http://www.dla.mil/TroopSupport/Subsistence.aspx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la.mil/TroopSupport/Subsistence/valuemgmt.aspx" TargetMode="External"/><Relationship Id="rId4" Type="http://schemas.openxmlformats.org/officeDocument/2006/relationships/hyperlink" Target="http://www.dla.mil/TroopSupport/Subsistence/Foodserviceequipmen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3246122"/>
            <a:ext cx="5105400" cy="2834609"/>
          </a:xfrm>
        </p:spPr>
        <p:txBody>
          <a:bodyPr>
            <a:noAutofit/>
          </a:bodyPr>
          <a:lstStyle/>
          <a:p>
            <a:r>
              <a:rPr lang="en-US" sz="2800" dirty="0" smtClean="0"/>
              <a:t>Subsistence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38600" y="3703317"/>
            <a:ext cx="5105400" cy="2164083"/>
          </a:xfrm>
        </p:spPr>
        <p:txBody>
          <a:bodyPr/>
          <a:lstStyle/>
          <a:p>
            <a:r>
              <a:rPr lang="en-US" b="1" dirty="0" smtClean="0"/>
              <a:t>SUPPLIER OPERATIONS</a:t>
            </a:r>
          </a:p>
          <a:p>
            <a:r>
              <a:rPr lang="en-US" b="1" dirty="0" smtClean="0"/>
              <a:t>SUPPLIER SUPPORT DIVISION</a:t>
            </a:r>
          </a:p>
          <a:p>
            <a:r>
              <a:rPr lang="en-US" b="1" dirty="0" smtClean="0"/>
              <a:t>Quality Audits &amp; Food Defense Update</a:t>
            </a:r>
          </a:p>
          <a:p>
            <a:r>
              <a:rPr lang="en-US" b="1" dirty="0" smtClean="0"/>
              <a:t> October 25, 2017</a:t>
            </a:r>
            <a:endParaRPr lang="en-US" b="1" dirty="0"/>
          </a:p>
          <a:p>
            <a:r>
              <a:rPr lang="en-US" b="1" dirty="0" smtClean="0"/>
              <a:t>FALL R&amp;DA – San Antonio, TX </a:t>
            </a:r>
          </a:p>
          <a:p>
            <a:r>
              <a:rPr lang="en-US" b="1" dirty="0" smtClean="0"/>
              <a:t>Presented by John King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44" y="68583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122" name="Picture 2" descr="108926e9-0cf1-4b25-af58-5384c6c64b96@NAMP1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9" r="1429"/>
          <a:stretch/>
        </p:blipFill>
        <p:spPr bwMode="auto">
          <a:xfrm>
            <a:off x="914528" y="1422059"/>
            <a:ext cx="7315032" cy="525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8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382fc7a6-8e97-41a2-993f-6334d2b7634e@NAMP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795" y="0"/>
            <a:ext cx="10515588" cy="701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463073" y="5714975"/>
            <a:ext cx="6217853" cy="914391"/>
          </a:xfrm>
        </p:spPr>
        <p:txBody>
          <a:bodyPr/>
          <a:lstStyle/>
          <a:p>
            <a:r>
              <a:rPr lang="en-US" sz="7200" b="0" dirty="0" smtClean="0">
                <a:solidFill>
                  <a:srgbClr val="FF0000"/>
                </a:solidFill>
                <a:latin typeface="Monotype Corsiva" pitchFamily="66" charset="0"/>
                <a:cs typeface="Aharoni" pitchFamily="2" charset="-79"/>
              </a:rPr>
              <a:t>Thank you</a:t>
            </a:r>
            <a:endParaRPr lang="en-US" sz="7200" b="0" dirty="0">
              <a:solidFill>
                <a:srgbClr val="FF0000"/>
              </a:solidFill>
              <a:latin typeface="Monotype Corsiva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88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96" y="1325902"/>
            <a:ext cx="8804608" cy="4206196"/>
          </a:xfrm>
          <a:prstGeom prst="rect">
            <a:avLst/>
          </a:prstGeom>
        </p:spPr>
      </p:pic>
      <p:sp>
        <p:nvSpPr>
          <p:cNvPr id="3" name="Line Callout 3 (No Border) 2"/>
          <p:cNvSpPr/>
          <p:nvPr/>
        </p:nvSpPr>
        <p:spPr>
          <a:xfrm>
            <a:off x="4023366" y="5897853"/>
            <a:ext cx="1920219" cy="274317"/>
          </a:xfrm>
          <a:prstGeom prst="callout3">
            <a:avLst>
              <a:gd name="adj1" fmla="val 26528"/>
              <a:gd name="adj2" fmla="val 107859"/>
              <a:gd name="adj3" fmla="val -3473"/>
              <a:gd name="adj4" fmla="val 139207"/>
              <a:gd name="adj5" fmla="val -247305"/>
              <a:gd name="adj6" fmla="val 139117"/>
              <a:gd name="adj7" fmla="val -699955"/>
              <a:gd name="adj8" fmla="val 104752"/>
            </a:avLst>
          </a:prstGeom>
          <a:solidFill>
            <a:schemeClr val="bg1"/>
          </a:solidFill>
          <a:ln>
            <a:solidFill>
              <a:schemeClr val="tx1"/>
            </a:solidFill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Kristen ITC" panose="03050502040202030202" pitchFamily="66" charset="0"/>
              </a:rPr>
              <a:t>FOOD SCIENTIST</a:t>
            </a:r>
            <a:endParaRPr lang="en-US" dirty="0">
              <a:solidFill>
                <a:schemeClr val="tx1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3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90" y="412790"/>
            <a:ext cx="89610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800" b="1" dirty="0" smtClean="0"/>
              <a:t>Rations &amp; Equipment Technical Branch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82928" y="1283539"/>
            <a:ext cx="877814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Food Technologists &amp; QAS’s provide pre- and post-award support to rations contracts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Entomologist support for Subsistence manufacturing &amp; storage facilities and other supply chains, on request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Value Engineering support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Food Service Equipment support for DFACs &amp; Galleys ashore &amp; afloat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Field Feeding Equipment support for expeditionary kitchens &amp; feeding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Subject Matter Experts for Entomology, Food Science, Food Inspection, Equipment and Value Engineering</a:t>
            </a:r>
          </a:p>
        </p:txBody>
      </p:sp>
    </p:spTree>
    <p:extLst>
      <p:ext uri="{BB962C8B-B14F-4D97-AF65-F5344CB8AC3E}">
        <p14:creationId xmlns:p14="http://schemas.microsoft.com/office/powerpoint/2010/main" val="15968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74367" y="228634"/>
            <a:ext cx="8778144" cy="12801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400" b="1" dirty="0"/>
              <a:t>OPERATIONAL RATIONS AND </a:t>
            </a:r>
            <a:endParaRPr lang="en-US" sz="2400" b="1" dirty="0" smtClean="0"/>
          </a:p>
          <a:p>
            <a:pPr algn="ctr">
              <a:lnSpc>
                <a:spcPct val="90000"/>
              </a:lnSpc>
            </a:pPr>
            <a:r>
              <a:rPr lang="en-US" sz="2400" b="1" dirty="0" smtClean="0"/>
              <a:t>EQUIPMENT </a:t>
            </a:r>
            <a:r>
              <a:rPr lang="en-US" sz="2400" b="1" dirty="0"/>
              <a:t>TECHNICAL </a:t>
            </a:r>
            <a:r>
              <a:rPr lang="en-US" sz="2400" b="1" dirty="0" smtClean="0"/>
              <a:t>BRANCH</a:t>
            </a:r>
            <a:endParaRPr lang="en-US" sz="2400" b="1" dirty="0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65100" y="868708"/>
            <a:ext cx="8704533" cy="59554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endParaRPr lang="en-US" sz="2000" dirty="0" smtClean="0"/>
          </a:p>
          <a:p>
            <a:pPr lvl="1"/>
            <a:r>
              <a:rPr lang="en-US" sz="2000" dirty="0" smtClean="0"/>
              <a:t>				</a:t>
            </a:r>
          </a:p>
          <a:p>
            <a:pPr marL="914400" lvl="1" indent="-457200">
              <a:buAutoNum type="arabicParenR"/>
            </a:pPr>
            <a:r>
              <a:rPr lang="en-US" sz="2000" dirty="0" smtClean="0"/>
              <a:t>John King, Branch Chief-FTSC</a:t>
            </a:r>
          </a:p>
          <a:p>
            <a:pPr lvl="3"/>
            <a:r>
              <a:rPr lang="en-US" sz="700" dirty="0" smtClean="0"/>
              <a:t>	</a:t>
            </a:r>
            <a:endParaRPr lang="en-US" sz="700" dirty="0"/>
          </a:p>
          <a:p>
            <a:pPr lvl="1"/>
            <a:endParaRPr lang="en-US" sz="1400" dirty="0"/>
          </a:p>
          <a:p>
            <a:pPr marL="914400" lvl="1" indent="-457200">
              <a:buAutoNum type="arabicParenR" startAt="2"/>
            </a:pPr>
            <a:r>
              <a:rPr lang="en-US" sz="2000" dirty="0" smtClean="0"/>
              <a:t>Individual Rations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Brian Lowry – QAS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Keith Pritts – Food Technologist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CW3 Eugene Garcia - AVI</a:t>
            </a:r>
          </a:p>
          <a:p>
            <a:pPr marL="914400" lvl="1" indent="-457200">
              <a:buAutoNum type="arabicParenR" startAt="2"/>
            </a:pPr>
            <a:r>
              <a:rPr lang="en-US" sz="2000" dirty="0" smtClean="0"/>
              <a:t>Group Rations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Ramona Hemphill – Food Technologist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Shannon Dempsey – QAS</a:t>
            </a:r>
          </a:p>
          <a:p>
            <a:pPr marL="914400" lvl="1" indent="-457200">
              <a:buAutoNum type="arabicParenR" startAt="2"/>
            </a:pPr>
            <a:r>
              <a:rPr lang="en-US" sz="2000" dirty="0" smtClean="0"/>
              <a:t>Program Support – Monographs/Engineering Support/Etc.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Clem </a:t>
            </a:r>
            <a:r>
              <a:rPr lang="en-US" sz="2000" dirty="0" err="1" smtClean="0"/>
              <a:t>Galligan</a:t>
            </a:r>
            <a:r>
              <a:rPr lang="en-US" sz="2000" dirty="0" smtClean="0"/>
              <a:t> – QAS</a:t>
            </a:r>
          </a:p>
          <a:p>
            <a:pPr marL="914400" lvl="1" indent="-457200">
              <a:buAutoNum type="arabicParenR" startAt="2"/>
            </a:pPr>
            <a:r>
              <a:rPr lang="en-US" sz="2000" dirty="0" smtClean="0"/>
              <a:t>Foodservice Equipment – DFAC/Galley/Ships/Etc.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Roberto Santisteban – QAS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Troy </a:t>
            </a:r>
            <a:r>
              <a:rPr lang="en-US" sz="2000" dirty="0"/>
              <a:t>Smith – </a:t>
            </a:r>
            <a:r>
              <a:rPr lang="en-US" sz="2000" dirty="0" smtClean="0"/>
              <a:t>QAS</a:t>
            </a:r>
            <a:endParaRPr lang="en-US" sz="2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Dennis Conk – </a:t>
            </a:r>
            <a:r>
              <a:rPr lang="en-US" sz="2000" dirty="0" smtClean="0"/>
              <a:t>QAS </a:t>
            </a:r>
            <a:endParaRPr lang="en-US" sz="2000" dirty="0"/>
          </a:p>
          <a:p>
            <a:pPr marL="914400" lvl="1" indent="-457200">
              <a:buAutoNum type="arabicParenR" startAt="2"/>
            </a:pPr>
            <a:r>
              <a:rPr lang="en-US" sz="2000" dirty="0" smtClean="0"/>
              <a:t>Field Feeding Equipment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Vacant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4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2" name="Text Box 4"/>
          <p:cNvSpPr txBox="1">
            <a:spLocks noChangeArrowheads="1"/>
          </p:cNvSpPr>
          <p:nvPr/>
        </p:nvSpPr>
        <p:spPr bwMode="auto">
          <a:xfrm>
            <a:off x="1188757" y="411513"/>
            <a:ext cx="777231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MRE  Assemblers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Quality System Plans, QS Compliance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Audits, Product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Acceptability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FDP Compliance Ratings 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0" y="649128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174336"/>
              </p:ext>
            </p:extLst>
          </p:nvPr>
        </p:nvGraphicFramePr>
        <p:xfrm>
          <a:off x="365806" y="1325903"/>
          <a:ext cx="8138071" cy="4848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Chart" r:id="rId3" imgW="8191617" imgH="5333987" progId="MSGraph.Chart.8">
                  <p:embed followColorScheme="full"/>
                </p:oleObj>
              </mc:Choice>
              <mc:Fallback>
                <p:oleObj name="Chart" r:id="rId3" imgW="8191617" imgH="5333987" progId="MSGraph.Chart.8">
                  <p:embed followColorScheme="full"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06" y="1325903"/>
                        <a:ext cx="8138071" cy="48489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6426200"/>
            <a:ext cx="28067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Product Acceptability – MRE </a:t>
            </a:r>
            <a:r>
              <a:rPr lang="en-US" sz="1200" b="1" dirty="0" smtClean="0"/>
              <a:t>37</a:t>
            </a:r>
            <a:endParaRPr lang="en-US" sz="1200" b="1" dirty="0"/>
          </a:p>
          <a:p>
            <a:r>
              <a:rPr lang="en-US" sz="1200" b="1" dirty="0"/>
              <a:t>January </a:t>
            </a:r>
            <a:r>
              <a:rPr lang="en-US" sz="1200" b="1" dirty="0" smtClean="0"/>
              <a:t>-  October 2017</a:t>
            </a:r>
            <a:endParaRPr lang="en-US" sz="1200" b="1" dirty="0"/>
          </a:p>
          <a:p>
            <a:r>
              <a:rPr lang="en-US" sz="1200" b="1" dirty="0" smtClean="0"/>
              <a:t> 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1447800" y="411513"/>
            <a:ext cx="7513272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RATION RETORT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PRODUCERS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Quality System Plans, QS Compliance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Audits,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Acceptability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FDP Compliance Ratings 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649128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10457"/>
              </p:ext>
            </p:extLst>
          </p:nvPr>
        </p:nvGraphicFramePr>
        <p:xfrm>
          <a:off x="92075" y="1189038"/>
          <a:ext cx="9010650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Chart" r:id="rId3" imgW="9305778" imgH="5410253" progId="MSGraph.Chart.8">
                  <p:embed followColorScheme="full"/>
                </p:oleObj>
              </mc:Choice>
              <mc:Fallback>
                <p:oleObj name="Chart" r:id="rId3" imgW="9305778" imgH="5410253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1189038"/>
                        <a:ext cx="9010650" cy="523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430963"/>
            <a:ext cx="25781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/>
              <a:t>Product Acceptability – MRE 37</a:t>
            </a:r>
          </a:p>
          <a:p>
            <a:r>
              <a:rPr lang="en-US" sz="1200" b="1" dirty="0" smtClean="0"/>
              <a:t>January -  October 2017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23540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1422895" y="440633"/>
            <a:ext cx="7513272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COMPONENTS PRODUCERS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Quality System Plans, QS Compliance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Audits, Product Acceptability and FDP Compliance Ratings 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49128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592283"/>
              </p:ext>
            </p:extLst>
          </p:nvPr>
        </p:nvGraphicFramePr>
        <p:xfrm>
          <a:off x="-457145" y="1456296"/>
          <a:ext cx="9550345" cy="471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-1" y="6400800"/>
            <a:ext cx="557783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Product Acceptability – MRE 37 / non-retorted Ration components</a:t>
            </a:r>
          </a:p>
          <a:p>
            <a:r>
              <a:rPr lang="en-US" sz="1200" b="1" dirty="0" smtClean="0"/>
              <a:t>January  -  October 2017</a:t>
            </a:r>
          </a:p>
        </p:txBody>
      </p:sp>
    </p:spTree>
    <p:extLst>
      <p:ext uri="{BB962C8B-B14F-4D97-AF65-F5344CB8AC3E}">
        <p14:creationId xmlns:p14="http://schemas.microsoft.com/office/powerpoint/2010/main" val="109741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1447800" y="411513"/>
            <a:ext cx="7513272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Operational Rations (MRE) -  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Quality System Plans, QS Compliance Audits and Product Acceptability Ratings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649128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430963"/>
            <a:ext cx="25781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/>
              <a:t>*January through October 2017      Minimum Acceptability &gt; 90% </a:t>
            </a:r>
            <a:endParaRPr lang="en-US" sz="1200" b="1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925190"/>
              </p:ext>
            </p:extLst>
          </p:nvPr>
        </p:nvGraphicFramePr>
        <p:xfrm>
          <a:off x="0" y="1325903"/>
          <a:ext cx="8961071" cy="525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2790"/>
            <a:ext cx="91440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/>
              <a:t>				</a:t>
            </a:r>
          </a:p>
          <a:p>
            <a:pPr marL="0" lvl="1" algn="ctr"/>
            <a:r>
              <a:rPr lang="en-US" sz="3200" b="1" dirty="0" smtClean="0"/>
              <a:t>WEBSITES</a:t>
            </a:r>
            <a:endParaRPr lang="en-US" sz="3200" b="1" dirty="0"/>
          </a:p>
          <a:p>
            <a:pPr marL="0" lvl="1"/>
            <a:r>
              <a:rPr lang="en-US" sz="2000" b="1" dirty="0"/>
              <a:t>	</a:t>
            </a:r>
            <a:r>
              <a:rPr lang="en-US" sz="2000" b="1" dirty="0" smtClean="0"/>
              <a:t>		</a:t>
            </a:r>
            <a:endParaRPr lang="en-US" b="1" dirty="0"/>
          </a:p>
          <a:p>
            <a:pPr marL="0" lvl="1" algn="ctr"/>
            <a:r>
              <a:rPr lang="en-US" sz="2400" b="1" dirty="0"/>
              <a:t>DLA TROOP SUPPORT </a:t>
            </a:r>
            <a:r>
              <a:rPr lang="en-US" sz="2400" b="1" dirty="0" smtClean="0"/>
              <a:t>SUBSISTENCE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500" b="1" dirty="0" smtClean="0"/>
          </a:p>
          <a:p>
            <a:pPr marL="0" lvl="1" algn="ctr"/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www.dla.mil/TroopSupport/Subsistence.aspx</a:t>
            </a:r>
            <a:endParaRPr lang="en-US" b="1" dirty="0" smtClean="0"/>
          </a:p>
          <a:p>
            <a:pPr marL="0" lvl="1" algn="ctr"/>
            <a:endParaRPr lang="en-US" sz="3600" b="1" dirty="0"/>
          </a:p>
          <a:p>
            <a:pPr marL="0" lvl="1" algn="ctr"/>
            <a:r>
              <a:rPr lang="en-US" sz="2400" b="1" dirty="0" smtClean="0"/>
              <a:t>Operational Rations</a:t>
            </a:r>
          </a:p>
          <a:p>
            <a:pPr marL="0" lvl="1" algn="ctr"/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www.dla.mil/TroopSupport/Subsistence/Operationalrations.aspx</a:t>
            </a:r>
            <a:r>
              <a:rPr lang="en-US" b="1" dirty="0" smtClean="0"/>
              <a:t> </a:t>
            </a:r>
          </a:p>
          <a:p>
            <a:pPr marL="0" lvl="1" algn="ctr"/>
            <a:endParaRPr lang="en-US" sz="3600" b="1" dirty="0"/>
          </a:p>
          <a:p>
            <a:pPr marL="0" lvl="1" algn="ctr"/>
            <a:r>
              <a:rPr lang="en-US" sz="2400" b="1" dirty="0" smtClean="0"/>
              <a:t>Foodservice &amp; Field Feeding Equipment</a:t>
            </a:r>
          </a:p>
          <a:p>
            <a:pPr marL="0" lvl="1" algn="ctr"/>
            <a:r>
              <a:rPr lang="en-US" b="1" dirty="0">
                <a:hlinkClick r:id="rId4"/>
              </a:rPr>
              <a:t>http://</a:t>
            </a:r>
            <a:r>
              <a:rPr lang="en-US" b="1" dirty="0" smtClean="0">
                <a:hlinkClick r:id="rId4"/>
              </a:rPr>
              <a:t>www.dla.mil/TroopSupport/Subsistence/Foodserviceequipment.aspx</a:t>
            </a:r>
            <a:r>
              <a:rPr lang="en-US" b="1" dirty="0" smtClean="0"/>
              <a:t> </a:t>
            </a:r>
          </a:p>
          <a:p>
            <a:pPr marL="0" lvl="1" algn="ctr"/>
            <a:endParaRPr lang="en-US" sz="3600" b="1" dirty="0" smtClean="0"/>
          </a:p>
          <a:p>
            <a:pPr marL="0" lvl="1" algn="ctr"/>
            <a:r>
              <a:rPr lang="en-US" sz="2400" b="1" dirty="0" smtClean="0"/>
              <a:t>Value Engineering</a:t>
            </a:r>
          </a:p>
          <a:p>
            <a:pPr marL="0" lvl="1" algn="ctr"/>
            <a:r>
              <a:rPr lang="en-US" sz="2000" b="1" dirty="0">
                <a:hlinkClick r:id="rId5"/>
              </a:rPr>
              <a:t>http://</a:t>
            </a:r>
            <a:r>
              <a:rPr lang="en-US" sz="2000" b="1" dirty="0" smtClean="0">
                <a:hlinkClick r:id="rId5"/>
              </a:rPr>
              <a:t>www.dla.mil/TroopSupport/Subsistence/valuemgmt.aspx</a:t>
            </a:r>
            <a:r>
              <a:rPr lang="en-US" sz="2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38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LA Template FY10 (4) exter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DLA Template FY10 (4) external</Template>
  <TotalTime>6058</TotalTime>
  <Words>221</Words>
  <Application>Microsoft Office PowerPoint</Application>
  <PresentationFormat>On-screen Show (4:3)</PresentationFormat>
  <Paragraphs>71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Aharoni</vt:lpstr>
      <vt:lpstr>Arial</vt:lpstr>
      <vt:lpstr>Calibri</vt:lpstr>
      <vt:lpstr>Cambria Math</vt:lpstr>
      <vt:lpstr>Copperplate Gothic Bold</vt:lpstr>
      <vt:lpstr>Kristen ITC</vt:lpstr>
      <vt:lpstr>Monotype Corsiva</vt:lpstr>
      <vt:lpstr>DLA Template FY10 (4) external</vt:lpstr>
      <vt:lpstr>Chart</vt:lpstr>
      <vt:lpstr>Subsistence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Thank you</vt:lpstr>
    </vt:vector>
  </TitlesOfParts>
  <Company>DLA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Logistics Readiness Officers Course (ALROC)</dc:title>
  <dc:creator>Claire Singletary</dc:creator>
  <cp:lastModifiedBy>King, John R CIV DLA TROOP SUPPORT (US)</cp:lastModifiedBy>
  <cp:revision>276</cp:revision>
  <cp:lastPrinted>2017-10-20T18:23:48Z</cp:lastPrinted>
  <dcterms:created xsi:type="dcterms:W3CDTF">2010-02-22T17:45:13Z</dcterms:created>
  <dcterms:modified xsi:type="dcterms:W3CDTF">2017-10-20T18:53:07Z</dcterms:modified>
</cp:coreProperties>
</file>