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4" r:id="rId2"/>
  </p:sldMasterIdLst>
  <p:notesMasterIdLst>
    <p:notesMasterId r:id="rId16"/>
  </p:notesMasterIdLst>
  <p:handoutMasterIdLst>
    <p:handoutMasterId r:id="rId17"/>
  </p:handoutMasterIdLst>
  <p:sldIdLst>
    <p:sldId id="892" r:id="rId3"/>
    <p:sldId id="925" r:id="rId4"/>
    <p:sldId id="920" r:id="rId5"/>
    <p:sldId id="866" r:id="rId6"/>
    <p:sldId id="917" r:id="rId7"/>
    <p:sldId id="918" r:id="rId8"/>
    <p:sldId id="898" r:id="rId9"/>
    <p:sldId id="931" r:id="rId10"/>
    <p:sldId id="933" r:id="rId11"/>
    <p:sldId id="934" r:id="rId12"/>
    <p:sldId id="923" r:id="rId13"/>
    <p:sldId id="845" r:id="rId14"/>
    <p:sldId id="84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9C9CDF"/>
    <a:srgbClr val="FFFFCC"/>
    <a:srgbClr val="E9EDF4"/>
    <a:srgbClr val="FFCCFF"/>
    <a:srgbClr val="D9D9D9"/>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9" autoAdjust="0"/>
    <p:restoredTop sz="79867" autoAdjust="0"/>
  </p:normalViewPr>
  <p:slideViewPr>
    <p:cSldViewPr snapToGrid="0">
      <p:cViewPr varScale="1">
        <p:scale>
          <a:sx n="92" d="100"/>
          <a:sy n="92" d="100"/>
        </p:scale>
        <p:origin x="132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5934"/>
    </p:cViewPr>
  </p:sorterViewPr>
  <p:notesViewPr>
    <p:cSldViewPr snapToGrid="0">
      <p:cViewPr>
        <p:scale>
          <a:sx n="78" d="100"/>
          <a:sy n="78" d="100"/>
        </p:scale>
        <p:origin x="-198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2970083118125761"/>
          <c:y val="9.4351021586354666E-2"/>
          <c:w val="0.83722808409885707"/>
          <c:h val="0.62898749986502878"/>
        </c:manualLayout>
      </c:layout>
      <c:barChart>
        <c:barDir val="col"/>
        <c:grouping val="clustered"/>
        <c:varyColors val="0"/>
        <c:ser>
          <c:idx val="0"/>
          <c:order val="0"/>
          <c:tx>
            <c:strRef>
              <c:f>Sheet1!$B$1</c:f>
              <c:strCache>
                <c:ptCount val="1"/>
                <c:pt idx="0">
                  <c:v>Sales</c:v>
                </c:pt>
              </c:strCache>
            </c:strRef>
          </c:tx>
          <c:spPr>
            <a:solidFill>
              <a:schemeClr val="accent3">
                <a:lumMod val="50000"/>
              </a:schemeClr>
            </a:solidFill>
          </c:spPr>
          <c:invertIfNegative val="0"/>
          <c:dLbls>
            <c:numFmt formatCode="&quot;$&quot;#,##0.0" sourceLinked="0"/>
            <c:spPr>
              <a:noFill/>
              <a:ln>
                <a:noFill/>
              </a:ln>
              <a:effectLst/>
            </c:spPr>
            <c:txPr>
              <a:bodyPr/>
              <a:lstStyle/>
              <a:p>
                <a:pPr>
                  <a:defRPr sz="1600" b="1">
                    <a:solidFill>
                      <a:schemeClr val="bg1"/>
                    </a:solidFill>
                    <a:effectLst>
                      <a:outerShdw blurRad="38100" dist="38100" dir="2700000" algn="tl">
                        <a:srgbClr val="000000">
                          <a:alpha val="43137"/>
                        </a:srgbClr>
                      </a:outerShdw>
                    </a:effectLst>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5"/>
                <c:pt idx="0">
                  <c:v>FY12</c:v>
                </c:pt>
                <c:pt idx="1">
                  <c:v>FY13</c:v>
                </c:pt>
                <c:pt idx="2">
                  <c:v>FY14</c:v>
                </c:pt>
                <c:pt idx="3">
                  <c:v>FY15</c:v>
                </c:pt>
                <c:pt idx="4">
                  <c:v>FY16</c:v>
                </c:pt>
              </c:strCache>
            </c:strRef>
          </c:cat>
          <c:val>
            <c:numRef>
              <c:f>Sheet1!$B$2:$B$12</c:f>
              <c:numCache>
                <c:formatCode>0.0000</c:formatCode>
                <c:ptCount val="5"/>
                <c:pt idx="0">
                  <c:v>4.2017880300000003</c:v>
                </c:pt>
                <c:pt idx="1">
                  <c:v>3.444753</c:v>
                </c:pt>
                <c:pt idx="2">
                  <c:v>2.7747294309999999</c:v>
                </c:pt>
                <c:pt idx="3">
                  <c:v>2.2752289999999999</c:v>
                </c:pt>
                <c:pt idx="4" formatCode="0.000000000">
                  <c:v>2.2685</c:v>
                </c:pt>
              </c:numCache>
            </c:numRef>
          </c:val>
          <c:extLst>
            <c:ext xmlns:c16="http://schemas.microsoft.com/office/drawing/2014/chart" uri="{C3380CC4-5D6E-409C-BE32-E72D297353CC}">
              <c16:uniqueId val="{00000000-D1BB-4BF3-A76C-9F1A80CFE206}"/>
            </c:ext>
          </c:extLst>
        </c:ser>
        <c:dLbls>
          <c:showLegendKey val="0"/>
          <c:showVal val="0"/>
          <c:showCatName val="0"/>
          <c:showSerName val="0"/>
          <c:showPercent val="0"/>
          <c:showBubbleSize val="0"/>
        </c:dLbls>
        <c:gapWidth val="50"/>
        <c:axId val="99627008"/>
        <c:axId val="99628544"/>
      </c:barChart>
      <c:catAx>
        <c:axId val="99627008"/>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latin typeface="Arial Narrow" pitchFamily="34" charset="0"/>
              </a:defRPr>
            </a:pPr>
            <a:endParaRPr lang="en-US"/>
          </a:p>
        </c:txPr>
        <c:crossAx val="99628544"/>
        <c:crosses val="autoZero"/>
        <c:auto val="1"/>
        <c:lblAlgn val="ctr"/>
        <c:lblOffset val="100"/>
        <c:noMultiLvlLbl val="0"/>
      </c:catAx>
      <c:valAx>
        <c:axId val="99628544"/>
        <c:scaling>
          <c:orientation val="minMax"/>
          <c:max val="6"/>
          <c:min val="0"/>
        </c:scaling>
        <c:delete val="0"/>
        <c:axPos val="l"/>
        <c:numFmt formatCode="0" sourceLinked="0"/>
        <c:majorTickMark val="out"/>
        <c:minorTickMark val="out"/>
        <c:tickLblPos val="nextTo"/>
        <c:spPr>
          <a:ln>
            <a:solidFill>
              <a:schemeClr val="tx1"/>
            </a:solidFill>
          </a:ln>
        </c:spPr>
        <c:txPr>
          <a:bodyPr/>
          <a:lstStyle/>
          <a:p>
            <a:pPr>
              <a:defRPr sz="1600">
                <a:latin typeface="Arial Narrow" pitchFamily="34" charset="0"/>
              </a:defRPr>
            </a:pPr>
            <a:endParaRPr lang="en-US"/>
          </a:p>
        </c:txPr>
        <c:crossAx val="99627008"/>
        <c:crosses val="autoZero"/>
        <c:crossBetween val="between"/>
        <c:majorUnit val="2"/>
        <c:minorUnit val="1"/>
      </c:valAx>
      <c:spPr>
        <a:solidFill>
          <a:schemeClr val="bg1"/>
        </a:solidFill>
        <a:ln>
          <a:solidFill>
            <a:schemeClr val="tx1"/>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2970083118125761"/>
          <c:y val="9.4351021586354666E-2"/>
          <c:w val="0.83722808409885707"/>
          <c:h val="0.62898749986502878"/>
        </c:manualLayout>
      </c:layout>
      <c:barChart>
        <c:barDir val="col"/>
        <c:grouping val="clustered"/>
        <c:varyColors val="0"/>
        <c:ser>
          <c:idx val="0"/>
          <c:order val="0"/>
          <c:tx>
            <c:strRef>
              <c:f>Sheet1!$B$1</c:f>
              <c:strCache>
                <c:ptCount val="1"/>
                <c:pt idx="0">
                  <c:v>Inventory</c:v>
                </c:pt>
              </c:strCache>
            </c:strRef>
          </c:tx>
          <c:spPr>
            <a:solidFill>
              <a:srgbClr val="002060"/>
            </a:solidFill>
          </c:spPr>
          <c:invertIfNegative val="0"/>
          <c:dLbls>
            <c:numFmt formatCode="&quot;$&quot;#,##0" sourceLinked="0"/>
            <c:spPr>
              <a:noFill/>
              <a:ln>
                <a:noFill/>
              </a:ln>
              <a:effectLst/>
            </c:spPr>
            <c:txPr>
              <a:bodyPr/>
              <a:lstStyle/>
              <a:p>
                <a:pPr>
                  <a:defRPr sz="1600" b="1">
                    <a:solidFill>
                      <a:schemeClr val="bg1"/>
                    </a:solidFill>
                    <a:effectLst>
                      <a:outerShdw blurRad="38100" dist="38100" dir="2700000" algn="tl">
                        <a:srgbClr val="000000">
                          <a:alpha val="43137"/>
                        </a:srgbClr>
                      </a:outerShdw>
                    </a:effectLst>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Sheet1!$A$3:$A$12</c:f>
              <c:strCache>
                <c:ptCount val="5"/>
                <c:pt idx="0">
                  <c:v>FY12</c:v>
                </c:pt>
                <c:pt idx="1">
                  <c:v>FY13</c:v>
                </c:pt>
                <c:pt idx="2">
                  <c:v>FY14</c:v>
                </c:pt>
                <c:pt idx="3">
                  <c:v>FY15</c:v>
                </c:pt>
                <c:pt idx="4">
                  <c:v>FY16</c:v>
                </c:pt>
              </c:strCache>
            </c:strRef>
          </c:cat>
          <c:val>
            <c:numRef>
              <c:f>Sheet1!$B$3:$B$12</c:f>
              <c:numCache>
                <c:formatCode>0.000</c:formatCode>
                <c:ptCount val="5"/>
                <c:pt idx="0">
                  <c:v>444.37400000000002</c:v>
                </c:pt>
                <c:pt idx="1">
                  <c:v>424.82400000000001</c:v>
                </c:pt>
                <c:pt idx="2">
                  <c:v>410.11900000000003</c:v>
                </c:pt>
                <c:pt idx="3">
                  <c:v>448.55099999999999</c:v>
                </c:pt>
                <c:pt idx="4">
                  <c:v>610.06799999999998</c:v>
                </c:pt>
              </c:numCache>
            </c:numRef>
          </c:val>
          <c:extLst>
            <c:ext xmlns:c16="http://schemas.microsoft.com/office/drawing/2014/chart" uri="{C3380CC4-5D6E-409C-BE32-E72D297353CC}">
              <c16:uniqueId val="{00000000-5B5A-4949-9752-26458D9C25E9}"/>
            </c:ext>
          </c:extLst>
        </c:ser>
        <c:dLbls>
          <c:showLegendKey val="0"/>
          <c:showVal val="0"/>
          <c:showCatName val="0"/>
          <c:showSerName val="0"/>
          <c:showPercent val="0"/>
          <c:showBubbleSize val="0"/>
        </c:dLbls>
        <c:gapWidth val="50"/>
        <c:axId val="105596032"/>
        <c:axId val="105597568"/>
      </c:barChart>
      <c:catAx>
        <c:axId val="105596032"/>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latin typeface="Arial Narrow" pitchFamily="34" charset="0"/>
              </a:defRPr>
            </a:pPr>
            <a:endParaRPr lang="en-US"/>
          </a:p>
        </c:txPr>
        <c:crossAx val="105597568"/>
        <c:crosses val="autoZero"/>
        <c:auto val="1"/>
        <c:lblAlgn val="ctr"/>
        <c:lblOffset val="100"/>
        <c:noMultiLvlLbl val="0"/>
      </c:catAx>
      <c:valAx>
        <c:axId val="105597568"/>
        <c:scaling>
          <c:orientation val="minMax"/>
          <c:min val="0"/>
        </c:scaling>
        <c:delete val="0"/>
        <c:axPos val="l"/>
        <c:numFmt formatCode="0" sourceLinked="0"/>
        <c:majorTickMark val="out"/>
        <c:minorTickMark val="out"/>
        <c:tickLblPos val="nextTo"/>
        <c:spPr>
          <a:ln>
            <a:solidFill>
              <a:schemeClr val="tx1"/>
            </a:solidFill>
          </a:ln>
        </c:spPr>
        <c:txPr>
          <a:bodyPr/>
          <a:lstStyle/>
          <a:p>
            <a:pPr>
              <a:defRPr sz="1600">
                <a:latin typeface="Arial Narrow" pitchFamily="34" charset="0"/>
              </a:defRPr>
            </a:pPr>
            <a:endParaRPr lang="en-US"/>
          </a:p>
        </c:txPr>
        <c:crossAx val="105596032"/>
        <c:crosses val="autoZero"/>
        <c:crossBetween val="between"/>
        <c:minorUnit val="50"/>
      </c:valAx>
      <c:spPr>
        <a:solidFill>
          <a:schemeClr val="bg1"/>
        </a:solidFill>
        <a:ln>
          <a:solidFill>
            <a:schemeClr val="tx1"/>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150"/>
      <c:rAngAx val="0"/>
      <c:perspective val="0"/>
    </c:view3D>
    <c:floor>
      <c:thickness val="0"/>
    </c:floor>
    <c:sideWall>
      <c:thickness val="0"/>
    </c:sideWall>
    <c:backWall>
      <c:thickness val="0"/>
    </c:backWall>
    <c:plotArea>
      <c:layout>
        <c:manualLayout>
          <c:layoutTarget val="inner"/>
          <c:xMode val="edge"/>
          <c:yMode val="edge"/>
          <c:x val="0"/>
          <c:y val="0.10702945013163215"/>
          <c:w val="0.92796202913660186"/>
          <c:h val="0.78876186716936958"/>
        </c:manualLayout>
      </c:layout>
      <c:pie3DChart>
        <c:varyColors val="1"/>
        <c:ser>
          <c:idx val="0"/>
          <c:order val="0"/>
          <c:spPr>
            <a:scene3d>
              <a:camera prst="orthographicFront"/>
              <a:lightRig rig="threePt" dir="t"/>
            </a:scene3d>
            <a:sp3d>
              <a:bevelT/>
            </a:sp3d>
          </c:spPr>
          <c:dPt>
            <c:idx val="0"/>
            <c:bubble3D val="0"/>
            <c:spPr>
              <a:solidFill>
                <a:schemeClr val="accent3">
                  <a:lumMod val="50000"/>
                </a:schemeClr>
              </a:solidFill>
              <a:scene3d>
                <a:camera prst="orthographicFront"/>
                <a:lightRig rig="threePt" dir="t"/>
              </a:scene3d>
              <a:sp3d>
                <a:bevelT/>
              </a:sp3d>
            </c:spPr>
            <c:extLst>
              <c:ext xmlns:c16="http://schemas.microsoft.com/office/drawing/2014/chart" uri="{C3380CC4-5D6E-409C-BE32-E72D297353CC}">
                <c16:uniqueId val="{00000001-54C6-4D70-A73B-5A4CDC443AFC}"/>
              </c:ext>
            </c:extLst>
          </c:dPt>
          <c:dPt>
            <c:idx val="1"/>
            <c:bubble3D val="0"/>
            <c:spPr>
              <a:solidFill>
                <a:schemeClr val="accent1">
                  <a:lumMod val="75000"/>
                </a:schemeClr>
              </a:solidFill>
              <a:scene3d>
                <a:camera prst="orthographicFront"/>
                <a:lightRig rig="threePt" dir="t"/>
              </a:scene3d>
              <a:sp3d>
                <a:bevelT/>
              </a:sp3d>
            </c:spPr>
            <c:extLst>
              <c:ext xmlns:c16="http://schemas.microsoft.com/office/drawing/2014/chart" uri="{C3380CC4-5D6E-409C-BE32-E72D297353CC}">
                <c16:uniqueId val="{00000003-54C6-4D70-A73B-5A4CDC443AFC}"/>
              </c:ext>
            </c:extLst>
          </c:dPt>
          <c:dPt>
            <c:idx val="2"/>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5-54C6-4D70-A73B-5A4CDC443AFC}"/>
              </c:ext>
            </c:extLst>
          </c:dPt>
          <c:dPt>
            <c:idx val="3"/>
            <c:bubble3D val="0"/>
            <c:spPr>
              <a:solidFill>
                <a:srgbClr val="FFC000"/>
              </a:solidFill>
              <a:scene3d>
                <a:camera prst="orthographicFront"/>
                <a:lightRig rig="threePt" dir="t"/>
              </a:scene3d>
              <a:sp3d>
                <a:bevelT/>
              </a:sp3d>
            </c:spPr>
            <c:extLst>
              <c:ext xmlns:c16="http://schemas.microsoft.com/office/drawing/2014/chart" uri="{C3380CC4-5D6E-409C-BE32-E72D297353CC}">
                <c16:uniqueId val="{00000007-54C6-4D70-A73B-5A4CDC443AFC}"/>
              </c:ext>
            </c:extLst>
          </c:dPt>
          <c:dLbls>
            <c:dLbl>
              <c:idx val="0"/>
              <c:layout>
                <c:manualLayout>
                  <c:x val="0.23303535026789921"/>
                  <c:y val="-8.1867982102529241E-2"/>
                </c:manualLayout>
              </c:layout>
              <c:tx>
                <c:rich>
                  <a:bodyPr/>
                  <a:lstStyle/>
                  <a:p>
                    <a:pPr>
                      <a:defRPr sz="1800" b="1">
                        <a:solidFill>
                          <a:schemeClr val="bg1"/>
                        </a:solidFill>
                        <a:effectLst>
                          <a:outerShdw blurRad="38100" dist="38100" dir="2700000" algn="tl">
                            <a:srgbClr val="000000">
                              <a:alpha val="43137"/>
                            </a:srgbClr>
                          </a:outerShdw>
                        </a:effectLst>
                        <a:latin typeface="Arial Narrow" pitchFamily="34" charset="0"/>
                      </a:defRPr>
                    </a:pPr>
                    <a:r>
                      <a:rPr lang="en-US" sz="1800" dirty="0"/>
                      <a:t>Garrison Feeding </a:t>
                    </a:r>
                    <a:r>
                      <a:rPr lang="en-US" sz="1800" dirty="0" smtClean="0"/>
                      <a:t>$735.6M</a:t>
                    </a:r>
                    <a:endParaRPr lang="en-US" sz="1800" dirty="0"/>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54C6-4D70-A73B-5A4CDC443AFC}"/>
                </c:ext>
              </c:extLst>
            </c:dLbl>
            <c:dLbl>
              <c:idx val="1"/>
              <c:layout>
                <c:manualLayout>
                  <c:x val="3.7729514524479653E-2"/>
                  <c:y val="8.6194695898787477E-2"/>
                </c:manualLayout>
              </c:layout>
              <c:tx>
                <c:rich>
                  <a:bodyPr/>
                  <a:lstStyle/>
                  <a:p>
                    <a:pPr>
                      <a:defRPr sz="1900" b="1">
                        <a:solidFill>
                          <a:schemeClr val="tx1"/>
                        </a:solidFill>
                        <a:effectLst/>
                        <a:latin typeface="Arial Narrow" pitchFamily="34" charset="0"/>
                      </a:defRPr>
                    </a:pPr>
                    <a:fld id="{D51E93EE-B03E-488A-8CED-760561519DF7}" type="CATEGORYNAME">
                      <a:rPr lang="en-US"/>
                      <a:pPr>
                        <a:defRPr sz="1900" b="1">
                          <a:solidFill>
                            <a:schemeClr val="tx1"/>
                          </a:solidFill>
                          <a:effectLst/>
                          <a:latin typeface="Arial Narrow" pitchFamily="34" charset="0"/>
                        </a:defRPr>
                      </a:pPr>
                      <a:t>[CATEGORY NAME]</a:t>
                    </a:fld>
                    <a:r>
                      <a:rPr lang="en-US" baseline="0" dirty="0"/>
                      <a:t> </a:t>
                    </a:r>
                    <a:fld id="{D6AA1DF8-9A7F-458B-8752-C95C98047D93}" type="VALUE">
                      <a:rPr lang="en-US" baseline="0" smtClean="0"/>
                      <a:pPr>
                        <a:defRPr sz="1900" b="1">
                          <a:solidFill>
                            <a:schemeClr val="tx1"/>
                          </a:solidFill>
                          <a:effectLst/>
                          <a:latin typeface="Arial Narrow" pitchFamily="34" charset="0"/>
                        </a:defRPr>
                      </a:pPr>
                      <a:t>[VALUE]</a:t>
                    </a:fld>
                    <a:r>
                      <a:rPr lang="en-US" baseline="0" dirty="0" smtClean="0"/>
                      <a:t>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4C6-4D70-A73B-5A4CDC443AFC}"/>
                </c:ext>
              </c:extLst>
            </c:dLbl>
            <c:dLbl>
              <c:idx val="2"/>
              <c:layout>
                <c:manualLayout>
                  <c:x val="1.2050398891858794E-2"/>
                  <c:y val="-0.21640915779606582"/>
                </c:manualLayout>
              </c:layout>
              <c:tx>
                <c:rich>
                  <a:bodyPr/>
                  <a:lstStyle/>
                  <a:p>
                    <a:pPr>
                      <a:defRPr b="1">
                        <a:solidFill>
                          <a:schemeClr val="tx1"/>
                        </a:solidFill>
                        <a:effectLst/>
                        <a:latin typeface="Arial Narrow" pitchFamily="34" charset="0"/>
                      </a:defRPr>
                    </a:pPr>
                    <a:fld id="{1B505BD6-2AED-4B1C-A7A2-5A611C390E2B}" type="CATEGORYNAME">
                      <a:rPr lang="en-US"/>
                      <a:pPr>
                        <a:defRPr b="1">
                          <a:solidFill>
                            <a:schemeClr val="tx1"/>
                          </a:solidFill>
                          <a:effectLst/>
                          <a:latin typeface="Arial Narrow" pitchFamily="34" charset="0"/>
                        </a:defRPr>
                      </a:pPr>
                      <a:t>[CATEGORY NAME]</a:t>
                    </a:fld>
                    <a:r>
                      <a:rPr lang="en-US" baseline="0" dirty="0"/>
                      <a:t> </a:t>
                    </a:r>
                    <a:endParaRPr lang="en-US" baseline="0" dirty="0" smtClean="0"/>
                  </a:p>
                  <a:p>
                    <a:pPr>
                      <a:defRPr b="1">
                        <a:solidFill>
                          <a:schemeClr val="tx1"/>
                        </a:solidFill>
                        <a:effectLst/>
                        <a:latin typeface="Arial Narrow" pitchFamily="34" charset="0"/>
                      </a:defRPr>
                    </a:pPr>
                    <a:r>
                      <a:rPr lang="en-US" baseline="0" dirty="0" smtClean="0"/>
                      <a:t>202.M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4C6-4D70-A73B-5A4CDC443AFC}"/>
                </c:ext>
              </c:extLst>
            </c:dLbl>
            <c:dLbl>
              <c:idx val="3"/>
              <c:layout>
                <c:manualLayout>
                  <c:x val="0.11400568001477213"/>
                  <c:y val="-0.22100198363554518"/>
                </c:manualLayout>
              </c:layout>
              <c:tx>
                <c:rich>
                  <a:bodyPr/>
                  <a:lstStyle/>
                  <a:p>
                    <a:pPr>
                      <a:defRPr sz="1600" b="1">
                        <a:latin typeface="Arial Narrow" pitchFamily="34" charset="0"/>
                      </a:defRPr>
                    </a:pPr>
                    <a:fld id="{4CC6E7A3-0AD8-4D8E-8290-CC03354C9D17}" type="CATEGORYNAME">
                      <a:rPr lang="en-US"/>
                      <a:pPr>
                        <a:defRPr sz="1600" b="1">
                          <a:latin typeface="Arial Narrow" pitchFamily="34" charset="0"/>
                        </a:defRPr>
                      </a:pPr>
                      <a:t>[CATEGORY NAME]</a:t>
                    </a:fld>
                    <a:r>
                      <a:rPr lang="en-US" baseline="0" dirty="0"/>
                      <a:t> </a:t>
                    </a:r>
                    <a:fld id="{0A78EF4C-09C9-4CE4-8F7A-75421D363CEE}" type="VALUE">
                      <a:rPr lang="en-US" baseline="0" smtClean="0"/>
                      <a:pPr>
                        <a:defRPr sz="1600" b="1">
                          <a:latin typeface="Arial Narrow" pitchFamily="34" charset="0"/>
                        </a:defRPr>
                      </a:pPr>
                      <a:t>[VALUE]</a:t>
                    </a:fld>
                    <a:r>
                      <a:rPr lang="en-US" baseline="0" dirty="0" smtClean="0"/>
                      <a:t>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4C6-4D70-A73B-5A4CDC443AFC}"/>
                </c:ext>
              </c:extLst>
            </c:dLbl>
            <c:dLbl>
              <c:idx val="4"/>
              <c:layout>
                <c:manualLayout>
                  <c:x val="0.13551691742561309"/>
                  <c:y val="-3.0492802650399373E-2"/>
                </c:manualLayout>
              </c:layout>
              <c:tx>
                <c:rich>
                  <a:bodyPr/>
                  <a:lstStyle/>
                  <a:p>
                    <a:pPr>
                      <a:defRPr sz="1400" b="1">
                        <a:latin typeface="Arial Narrow" pitchFamily="34" charset="0"/>
                      </a:defRPr>
                    </a:pPr>
                    <a:fld id="{2867583A-9395-4649-B70C-7D4CDC61E658}" type="CATEGORYNAME">
                      <a:rPr lang="en-US"/>
                      <a:pPr>
                        <a:defRPr sz="1400" b="1">
                          <a:latin typeface="Arial Narrow" pitchFamily="34" charset="0"/>
                        </a:defRPr>
                      </a:pPr>
                      <a:t>[CATEGORY NAME]</a:t>
                    </a:fld>
                    <a:r>
                      <a:rPr lang="en-US" baseline="0" dirty="0"/>
                      <a:t> </a:t>
                    </a:r>
                    <a:fld id="{5DAD2988-43FF-4F70-8B25-DF798F388C2B}" type="VALUE">
                      <a:rPr lang="en-US" baseline="0" smtClean="0"/>
                      <a:pPr>
                        <a:defRPr sz="1400" b="1">
                          <a:latin typeface="Arial Narrow" pitchFamily="34" charset="0"/>
                        </a:defRPr>
                      </a:pPr>
                      <a:t>[VALUE]</a:t>
                    </a:fld>
                    <a:r>
                      <a:rPr lang="en-US" baseline="0" dirty="0" smtClean="0"/>
                      <a:t>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54C6-4D70-A73B-5A4CDC443AFC}"/>
                </c:ext>
              </c:extLst>
            </c:dLbl>
            <c:dLbl>
              <c:idx val="5"/>
              <c:layout>
                <c:manualLayout>
                  <c:x val="2.7536822753554929E-2"/>
                  <c:y val="1.9602550176598475E-2"/>
                </c:manualLayout>
              </c:layout>
              <c:numFmt formatCode="&quot;$&quot;#,##0.0" sourceLinked="0"/>
              <c:spPr/>
              <c:txPr>
                <a:bodyPr/>
                <a:lstStyle/>
                <a:p>
                  <a:pPr>
                    <a:defRPr sz="1400" b="1">
                      <a:latin typeface="Arial Narrow"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4C6-4D70-A73B-5A4CDC443AFC}"/>
                </c:ext>
              </c:extLst>
            </c:dLbl>
            <c:dLbl>
              <c:idx val="6"/>
              <c:layout>
                <c:manualLayout>
                  <c:x val="-8.674786063646342E-2"/>
                  <c:y val="6.4378294542477538E-2"/>
                </c:manualLayout>
              </c:layout>
              <c:numFmt formatCode="&quot;$&quot;#,##0.0" sourceLinked="0"/>
              <c:spPr/>
              <c:txPr>
                <a:bodyPr/>
                <a:lstStyle/>
                <a:p>
                  <a:pPr>
                    <a:defRPr sz="1400" b="1">
                      <a:latin typeface="Arial Narrow"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54C6-4D70-A73B-5A4CDC443AFC}"/>
                </c:ext>
              </c:extLst>
            </c:dLbl>
            <c:numFmt formatCode="&quot;$&quot;#,##0.0" sourceLinked="0"/>
            <c:spPr>
              <a:noFill/>
              <a:ln>
                <a:noFill/>
              </a:ln>
              <a:effectLst/>
            </c:spPr>
            <c:txPr>
              <a:bodyPr/>
              <a:lstStyle/>
              <a:p>
                <a:pPr>
                  <a:defRPr b="1">
                    <a:latin typeface="Arial Narrow"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Garrison Feeding</c:v>
                </c:pt>
                <c:pt idx="1">
                  <c:v>Rations</c:v>
                </c:pt>
                <c:pt idx="2">
                  <c:v>Produce</c:v>
                </c:pt>
                <c:pt idx="3">
                  <c:v>Equipment</c:v>
                </c:pt>
                <c:pt idx="4">
                  <c:v>Local Mkt Ready     (Dairy, Bakery Soda)</c:v>
                </c:pt>
              </c:strCache>
            </c:strRef>
          </c:cat>
          <c:val>
            <c:numRef>
              <c:f>Sheet1!$B$2:$B$6</c:f>
              <c:numCache>
                <c:formatCode>0.0</c:formatCode>
                <c:ptCount val="5"/>
                <c:pt idx="0">
                  <c:v>735.6</c:v>
                </c:pt>
                <c:pt idx="1">
                  <c:v>211.9</c:v>
                </c:pt>
                <c:pt idx="2">
                  <c:v>202</c:v>
                </c:pt>
                <c:pt idx="3">
                  <c:v>22.2</c:v>
                </c:pt>
                <c:pt idx="4">
                  <c:v>23.5</c:v>
                </c:pt>
              </c:numCache>
            </c:numRef>
          </c:val>
          <c:extLst>
            <c:ext xmlns:c16="http://schemas.microsoft.com/office/drawing/2014/chart" uri="{C3380CC4-5D6E-409C-BE32-E72D297353CC}">
              <c16:uniqueId val="{0000000B-54C6-4D70-A73B-5A4CDC443AFC}"/>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68"/>
      <c:rAngAx val="0"/>
      <c:perspective val="0"/>
    </c:view3D>
    <c:floor>
      <c:thickness val="0"/>
    </c:floor>
    <c:sideWall>
      <c:thickness val="0"/>
    </c:sideWall>
    <c:backWall>
      <c:thickness val="0"/>
    </c:backWall>
    <c:plotArea>
      <c:layout>
        <c:manualLayout>
          <c:layoutTarget val="inner"/>
          <c:xMode val="edge"/>
          <c:yMode val="edge"/>
          <c:x val="0"/>
          <c:y val="0.1183502202005365"/>
          <c:w val="0.91721877833872478"/>
          <c:h val="0.77839021634828054"/>
        </c:manualLayout>
      </c:layout>
      <c:pie3DChart>
        <c:varyColors val="1"/>
        <c:ser>
          <c:idx val="0"/>
          <c:order val="0"/>
          <c:spPr>
            <a:scene3d>
              <a:camera prst="orthographicFront"/>
              <a:lightRig rig="threePt" dir="t"/>
            </a:scene3d>
          </c:spPr>
          <c:dPt>
            <c:idx val="0"/>
            <c:bubble3D val="0"/>
            <c:spPr>
              <a:solidFill>
                <a:schemeClr val="accent3">
                  <a:lumMod val="50000"/>
                </a:schemeClr>
              </a:solidFill>
              <a:scene3d>
                <a:camera prst="orthographicFront"/>
                <a:lightRig rig="threePt" dir="t"/>
              </a:scene3d>
            </c:spPr>
            <c:extLst>
              <c:ext xmlns:c16="http://schemas.microsoft.com/office/drawing/2014/chart" uri="{C3380CC4-5D6E-409C-BE32-E72D297353CC}">
                <c16:uniqueId val="{00000001-B83A-44D8-91D1-4DBB7BE57B0A}"/>
              </c:ext>
            </c:extLst>
          </c:dPt>
          <c:dPt>
            <c:idx val="1"/>
            <c:bubble3D val="0"/>
            <c:spPr>
              <a:solidFill>
                <a:schemeClr val="accent1">
                  <a:lumMod val="75000"/>
                </a:schemeClr>
              </a:solidFill>
              <a:scene3d>
                <a:camera prst="orthographicFront"/>
                <a:lightRig rig="threePt" dir="t"/>
              </a:scene3d>
            </c:spPr>
            <c:extLst>
              <c:ext xmlns:c16="http://schemas.microsoft.com/office/drawing/2014/chart" uri="{C3380CC4-5D6E-409C-BE32-E72D297353CC}">
                <c16:uniqueId val="{00000003-B83A-44D8-91D1-4DBB7BE57B0A}"/>
              </c:ext>
            </c:extLst>
          </c:dPt>
          <c:dPt>
            <c:idx val="2"/>
            <c:bubble3D val="0"/>
            <c:spPr>
              <a:solidFill>
                <a:schemeClr val="tx2">
                  <a:lumMod val="60000"/>
                  <a:lumOff val="40000"/>
                </a:schemeClr>
              </a:solidFill>
              <a:scene3d>
                <a:camera prst="orthographicFront"/>
                <a:lightRig rig="threePt" dir="t"/>
              </a:scene3d>
            </c:spPr>
            <c:extLst>
              <c:ext xmlns:c16="http://schemas.microsoft.com/office/drawing/2014/chart" uri="{C3380CC4-5D6E-409C-BE32-E72D297353CC}">
                <c16:uniqueId val="{00000005-B83A-44D8-91D1-4DBB7BE57B0A}"/>
              </c:ext>
            </c:extLst>
          </c:dPt>
          <c:dPt>
            <c:idx val="3"/>
            <c:bubble3D val="0"/>
            <c:spPr>
              <a:solidFill>
                <a:srgbClr val="FFC000"/>
              </a:solidFill>
              <a:scene3d>
                <a:camera prst="orthographicFront"/>
                <a:lightRig rig="threePt" dir="t"/>
              </a:scene3d>
            </c:spPr>
            <c:extLst>
              <c:ext xmlns:c16="http://schemas.microsoft.com/office/drawing/2014/chart" uri="{C3380CC4-5D6E-409C-BE32-E72D297353CC}">
                <c16:uniqueId val="{00000007-B83A-44D8-91D1-4DBB7BE57B0A}"/>
              </c:ext>
            </c:extLst>
          </c:dPt>
          <c:dPt>
            <c:idx val="4"/>
            <c:bubble3D val="0"/>
            <c:spPr>
              <a:solidFill>
                <a:srgbClr val="FFFF99"/>
              </a:solidFill>
              <a:scene3d>
                <a:camera prst="orthographicFront"/>
                <a:lightRig rig="threePt" dir="t"/>
              </a:scene3d>
            </c:spPr>
            <c:extLst>
              <c:ext xmlns:c16="http://schemas.microsoft.com/office/drawing/2014/chart" uri="{C3380CC4-5D6E-409C-BE32-E72D297353CC}">
                <c16:uniqueId val="{00000009-B83A-44D8-91D1-4DBB7BE57B0A}"/>
              </c:ext>
            </c:extLst>
          </c:dPt>
          <c:dLbls>
            <c:dLbl>
              <c:idx val="0"/>
              <c:layout>
                <c:manualLayout>
                  <c:x val="-0.16099930965172971"/>
                  <c:y val="-0.29176624928715716"/>
                </c:manualLayout>
              </c:layout>
              <c:tx>
                <c:rich>
                  <a:bodyPr/>
                  <a:lstStyle/>
                  <a:p>
                    <a:pPr>
                      <a:defRPr sz="2200" b="1">
                        <a:solidFill>
                          <a:schemeClr val="bg1"/>
                        </a:solidFill>
                        <a:effectLst/>
                        <a:latin typeface="Arial Narrow" pitchFamily="34" charset="0"/>
                      </a:defRPr>
                    </a:pPr>
                    <a:fld id="{389801E9-92A3-4F2A-8281-B9F6938C0687}" type="CATEGORYNAME">
                      <a:rPr lang="en-US"/>
                      <a:pPr>
                        <a:defRPr sz="2200" b="1">
                          <a:solidFill>
                            <a:schemeClr val="bg1"/>
                          </a:solidFill>
                          <a:effectLst/>
                          <a:latin typeface="Arial Narrow" pitchFamily="34" charset="0"/>
                        </a:defRPr>
                      </a:pPr>
                      <a:t>[CATEGORY NAME]</a:t>
                    </a:fld>
                    <a:r>
                      <a:rPr lang="en-US" baseline="0" dirty="0"/>
                      <a:t> </a:t>
                    </a:r>
                    <a:fld id="{CF5E1162-7DDC-403F-87E3-6DC3D9FC7D5A}" type="VALUE">
                      <a:rPr lang="en-US" baseline="0" smtClean="0"/>
                      <a:pPr>
                        <a:defRPr sz="2200" b="1">
                          <a:solidFill>
                            <a:schemeClr val="bg1"/>
                          </a:solidFill>
                          <a:effectLst/>
                          <a:latin typeface="Arial Narrow" pitchFamily="34" charset="0"/>
                        </a:defRPr>
                      </a:pPr>
                      <a:t>[VALUE]</a:t>
                    </a:fld>
                    <a:r>
                      <a:rPr lang="en-US" baseline="0" dirty="0" smtClean="0"/>
                      <a:t>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83A-44D8-91D1-4DBB7BE57B0A}"/>
                </c:ext>
              </c:extLst>
            </c:dLbl>
            <c:dLbl>
              <c:idx val="1"/>
              <c:layout>
                <c:manualLayout>
                  <c:x val="0.17197394348339248"/>
                  <c:y val="-4.5955778974803352E-2"/>
                </c:manualLayout>
              </c:layout>
              <c:tx>
                <c:rich>
                  <a:bodyPr/>
                  <a:lstStyle/>
                  <a:p>
                    <a:pPr>
                      <a:defRPr sz="1800" b="1">
                        <a:latin typeface="Arial Narrow" pitchFamily="34" charset="0"/>
                      </a:defRPr>
                    </a:pPr>
                    <a:fld id="{BBD2C69D-FEA9-4760-B423-A033A2F44BD1}" type="CATEGORYNAME">
                      <a:rPr lang="en-US"/>
                      <a:pPr>
                        <a:defRPr sz="1800" b="1">
                          <a:latin typeface="Arial Narrow" pitchFamily="34" charset="0"/>
                        </a:defRPr>
                      </a:pPr>
                      <a:t>[CATEGORY NAME]</a:t>
                    </a:fld>
                    <a:r>
                      <a:rPr lang="en-US" baseline="0" dirty="0"/>
                      <a:t> </a:t>
                    </a:r>
                    <a:fld id="{3AD6CAB5-C556-414A-83A2-5C66E07AEF55}" type="VALUE">
                      <a:rPr lang="en-US" baseline="0" smtClean="0"/>
                      <a:pPr>
                        <a:defRPr sz="1800" b="1">
                          <a:latin typeface="Arial Narrow" pitchFamily="34" charset="0"/>
                        </a:defRPr>
                      </a:pPr>
                      <a:t>[VALUE]</a:t>
                    </a:fld>
                    <a:r>
                      <a:rPr lang="en-US" baseline="0" dirty="0" smtClean="0"/>
                      <a:t>M</a:t>
                    </a:r>
                  </a:p>
                </c:rich>
              </c:tx>
              <c:numFmt formatCode="&quot;$&quot;#,##0.0" sourceLinked="0"/>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83A-44D8-91D1-4DBB7BE57B0A}"/>
                </c:ext>
              </c:extLst>
            </c:dLbl>
            <c:dLbl>
              <c:idx val="2"/>
              <c:delete val="1"/>
              <c:extLst>
                <c:ext xmlns:c15="http://schemas.microsoft.com/office/drawing/2012/chart" uri="{CE6537A1-D6FC-4f65-9D91-7224C49458BB}"/>
                <c:ext xmlns:c16="http://schemas.microsoft.com/office/drawing/2014/chart" uri="{C3380CC4-5D6E-409C-BE32-E72D297353CC}">
                  <c16:uniqueId val="{00000005-B83A-44D8-91D1-4DBB7BE57B0A}"/>
                </c:ext>
              </c:extLst>
            </c:dLbl>
            <c:dLbl>
              <c:idx val="3"/>
              <c:delete val="1"/>
              <c:extLst>
                <c:ext xmlns:c15="http://schemas.microsoft.com/office/drawing/2012/chart" uri="{CE6537A1-D6FC-4f65-9D91-7224C49458BB}"/>
                <c:ext xmlns:c16="http://schemas.microsoft.com/office/drawing/2014/chart" uri="{C3380CC4-5D6E-409C-BE32-E72D297353CC}">
                  <c16:uniqueId val="{00000007-B83A-44D8-91D1-4DBB7BE57B0A}"/>
                </c:ext>
              </c:extLst>
            </c:dLbl>
            <c:dLbl>
              <c:idx val="4"/>
              <c:layout>
                <c:manualLayout>
                  <c:x val="8.3780156043133477E-2"/>
                  <c:y val="0"/>
                </c:manualLayout>
              </c:layout>
              <c:tx>
                <c:rich>
                  <a:bodyPr/>
                  <a:lstStyle/>
                  <a:p>
                    <a:r>
                      <a:rPr lang="en-US" sz="1600" dirty="0"/>
                      <a:t>Coast </a:t>
                    </a:r>
                    <a:r>
                      <a:rPr lang="en-US" sz="1600" dirty="0" smtClean="0"/>
                      <a:t>Guard $4.0M</a:t>
                    </a:r>
                    <a:endParaRPr lang="en-US" sz="1600" dirty="0"/>
                  </a:p>
                </c:rich>
              </c:tx>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B83A-44D8-91D1-4DBB7BE57B0A}"/>
                </c:ext>
              </c:extLst>
            </c:dLbl>
            <c:dLbl>
              <c:idx val="5"/>
              <c:layout>
                <c:manualLayout>
                  <c:x val="0.2062269988671393"/>
                  <c:y val="5.5002152587975514E-2"/>
                </c:manualLayout>
              </c:layout>
              <c:tx>
                <c:rich>
                  <a:bodyPr/>
                  <a:lstStyle/>
                  <a:p>
                    <a:fld id="{B268500D-88C3-44BA-9AF5-D8AB7783F96A}" type="CATEGORYNAME">
                      <a:rPr lang="en-US"/>
                      <a:pPr/>
                      <a:t>[CATEGORY NAME]</a:t>
                    </a:fld>
                    <a:r>
                      <a:rPr lang="en-US" baseline="0" dirty="0"/>
                      <a:t> </a:t>
                    </a:r>
                    <a:fld id="{FE68C15C-3900-462C-BAD3-8405C396E7C7}" type="VALUE">
                      <a:rPr lang="en-US" baseline="0" smtClean="0"/>
                      <a:pPr/>
                      <a:t>[VALUE]</a:t>
                    </a:fld>
                    <a:r>
                      <a:rPr lang="en-US" baseline="0" dirty="0" smtClean="0"/>
                      <a:t>M</a:t>
                    </a:r>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B83A-44D8-91D1-4DBB7BE57B0A}"/>
                </c:ext>
              </c:extLst>
            </c:dLbl>
            <c:dLbl>
              <c:idx val="6"/>
              <c:layout>
                <c:manualLayout>
                  <c:x val="0.11351137637917003"/>
                  <c:y val="0.10231266202741481"/>
                </c:manualLayout>
              </c:layout>
              <c:tx>
                <c:rich>
                  <a:bodyPr/>
                  <a:lstStyle/>
                  <a:p>
                    <a:fld id="{DB47AA6A-4BD3-4EAC-A177-59ECE3A0D1DA}" type="CATEGORYNAME">
                      <a:rPr lang="en-US"/>
                      <a:pPr/>
                      <a:t>[CATEGORY NAME]</a:t>
                    </a:fld>
                    <a:r>
                      <a:rPr lang="en-US" baseline="0" dirty="0"/>
                      <a:t> </a:t>
                    </a:r>
                    <a:fld id="{0E7E261B-1933-484B-B06F-B8A1B2179A93}" type="VALUE">
                      <a:rPr lang="en-US" baseline="0" smtClean="0"/>
                      <a:pPr/>
                      <a:t>[VALUE]</a:t>
                    </a:fld>
                    <a:r>
                      <a:rPr lang="en-US" baseline="0" dirty="0" smtClean="0"/>
                      <a:t>M</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732930761875823"/>
                      <c:h val="0.12068779433559458"/>
                    </c:manualLayout>
                  </c15:layout>
                  <c15:dlblFieldTable/>
                  <c15:showDataLabelsRange val="0"/>
                </c:ext>
                <c:ext xmlns:c16="http://schemas.microsoft.com/office/drawing/2014/chart" uri="{C3380CC4-5D6E-409C-BE32-E72D297353CC}">
                  <c16:uniqueId val="{0000000B-B83A-44D8-91D1-4DBB7BE57B0A}"/>
                </c:ext>
              </c:extLst>
            </c:dLbl>
            <c:dLbl>
              <c:idx val="7"/>
              <c:layout>
                <c:manualLayout>
                  <c:x val="3.3897464963568144E-2"/>
                  <c:y val="7.3544801470125459E-2"/>
                </c:manualLayout>
              </c:layout>
              <c:tx>
                <c:rich>
                  <a:bodyPr/>
                  <a:lstStyle/>
                  <a:p>
                    <a:fld id="{83E50896-9E46-4FB3-A18C-EABD1860F401}" type="CATEGORYNAME">
                      <a:rPr lang="en-US"/>
                      <a:pPr/>
                      <a:t>[CATEGORY NAME]</a:t>
                    </a:fld>
                    <a:r>
                      <a:rPr lang="en-US" baseline="0" dirty="0"/>
                      <a:t> </a:t>
                    </a:r>
                    <a:fld id="{59A7E869-BC91-4032-88E1-014AD26B3C93}" type="VALUE">
                      <a:rPr lang="en-US" baseline="0" smtClean="0"/>
                      <a:pPr/>
                      <a:t>[VALUE]</a:t>
                    </a:fld>
                    <a:r>
                      <a:rPr lang="en-US" baseline="0" dirty="0" smtClean="0"/>
                      <a:t>M</a:t>
                    </a:r>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B83A-44D8-91D1-4DBB7BE57B0A}"/>
                </c:ext>
              </c:extLst>
            </c:dLbl>
            <c:numFmt formatCode="&quot;$&quot;#,##0.0" sourceLinked="0"/>
            <c:spPr>
              <a:noFill/>
              <a:ln>
                <a:noFill/>
              </a:ln>
              <a:effectLst/>
            </c:spPr>
            <c:txPr>
              <a:bodyPr/>
              <a:lstStyle/>
              <a:p>
                <a:pPr>
                  <a:defRPr sz="1600" b="1">
                    <a:latin typeface="Arial Narrow"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Sheet1!$A$2:$A$9</c:f>
              <c:strCache>
                <c:ptCount val="8"/>
                <c:pt idx="0">
                  <c:v>Army</c:v>
                </c:pt>
                <c:pt idx="1">
                  <c:v>Navy</c:v>
                </c:pt>
                <c:pt idx="2">
                  <c:v>Air Force</c:v>
                </c:pt>
                <c:pt idx="3">
                  <c:v>Marine Corps</c:v>
                </c:pt>
                <c:pt idx="4">
                  <c:v>Coast Guard</c:v>
                </c:pt>
                <c:pt idx="5">
                  <c:v>Sodexo/MC</c:v>
                </c:pt>
                <c:pt idx="6">
                  <c:v>USDA</c:v>
                </c:pt>
                <c:pt idx="7">
                  <c:v>Other</c:v>
                </c:pt>
              </c:strCache>
            </c:strRef>
          </c:cat>
          <c:val>
            <c:numRef>
              <c:f>Sheet1!$B$2:$B$9</c:f>
              <c:numCache>
                <c:formatCode>_(* #,##0.00_);_(* \(#,##0.00\);_(* "-"??_);_(@_)</c:formatCode>
                <c:ptCount val="8"/>
                <c:pt idx="0">
                  <c:v>560.6</c:v>
                </c:pt>
                <c:pt idx="1">
                  <c:v>210.6</c:v>
                </c:pt>
                <c:pt idx="2">
                  <c:v>137.6</c:v>
                </c:pt>
                <c:pt idx="3">
                  <c:v>61.7</c:v>
                </c:pt>
                <c:pt idx="4">
                  <c:v>4</c:v>
                </c:pt>
                <c:pt idx="5" formatCode="0.00">
                  <c:v>37.799999999999997</c:v>
                </c:pt>
                <c:pt idx="6" formatCode="0.00">
                  <c:v>150.19999999999999</c:v>
                </c:pt>
                <c:pt idx="7" formatCode="0.00">
                  <c:v>32.700000000000003</c:v>
                </c:pt>
              </c:numCache>
            </c:numRef>
          </c:val>
          <c:extLst>
            <c:ext xmlns:c16="http://schemas.microsoft.com/office/drawing/2014/chart" uri="{C3380CC4-5D6E-409C-BE32-E72D297353CC}">
              <c16:uniqueId val="{0000000D-B83A-44D8-91D1-4DBB7BE57B0A}"/>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29964-63EC-4F03-8484-00311B0CA09F}"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en-US"/>
        </a:p>
      </dgm:t>
    </dgm:pt>
    <dgm:pt modelId="{25981E84-CE57-44A2-8BA3-2ABC6CBA3FCC}">
      <dgm:prSet phldrT="[Text]"/>
      <dgm:spPr/>
      <dgm:t>
        <a:bodyPr>
          <a:sp3d/>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The Big Picture</a:t>
          </a:r>
          <a:endParaRPr lang="en-US" b="1" dirty="0">
            <a:effectLst>
              <a:outerShdw blurRad="38100" dist="38100" dir="2700000" algn="tl">
                <a:srgbClr val="000000">
                  <a:alpha val="43137"/>
                </a:srgbClr>
              </a:outerShdw>
            </a:effectLst>
            <a:latin typeface="Arial" pitchFamily="34" charset="0"/>
            <a:cs typeface="Arial" pitchFamily="34" charset="0"/>
          </a:endParaRPr>
        </a:p>
      </dgm:t>
    </dgm:pt>
    <dgm:pt modelId="{50912B27-AA3C-4AC7-BE84-76D4AF6AA3E8}" type="parTrans" cxnId="{8188BEB3-6CE5-4252-B232-920BB1A3E7CB}">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BBDF4528-84CD-46EC-91CD-E827286BE33D}" type="sibTrans" cxnId="{8188BEB3-6CE5-4252-B232-920BB1A3E7CB}">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5D06D78B-E920-4767-B5C6-C24AC3765FEE}">
      <dgm:prSet phldrT="[Text]" custT="1"/>
      <dgm:spPr/>
      <dgm:t>
        <a:bodyPr lIns="137160" tIns="137160" rIns="137160" bIns="137160" anchor="t"/>
        <a:lstStyle/>
        <a:p>
          <a:r>
            <a:rPr lang="en-US" sz="2800" b="1" dirty="0" smtClean="0">
              <a:effectLst>
                <a:outerShdw blurRad="38100" dist="38100" dir="2700000" algn="tl">
                  <a:srgbClr val="000000">
                    <a:alpha val="43137"/>
                  </a:srgbClr>
                </a:outerShdw>
              </a:effectLst>
              <a:latin typeface="Arial" pitchFamily="34" charset="0"/>
              <a:cs typeface="Arial" pitchFamily="34" charset="0"/>
            </a:rPr>
            <a:t>Customers &amp; Items</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E15B6F00-F2D4-4D10-BDE7-833FD6C95761}" type="parTrans" cxnId="{33FD9AB1-A354-488F-9932-373F5B64934F}">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2520738A-4197-41C0-B344-5F05B707FCA5}" type="sibTrans" cxnId="{33FD9AB1-A354-488F-9932-373F5B64934F}">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B1BF9354-EFC5-4028-8767-378E73242F62}">
      <dgm:prSet phldrT="[Text]" custT="1"/>
      <dgm:spPr/>
      <dgm:t>
        <a:bodyPr lIns="137160" tIns="137160" rIns="137160" bIns="137160" anchor="t"/>
        <a:lstStyle/>
        <a:p>
          <a:r>
            <a:rPr lang="en-US" sz="2800" b="1" dirty="0" smtClean="0">
              <a:effectLst>
                <a:outerShdw blurRad="38100" dist="38100" dir="2700000" algn="tl">
                  <a:srgbClr val="000000">
                    <a:alpha val="43137"/>
                  </a:srgbClr>
                </a:outerShdw>
              </a:effectLst>
              <a:latin typeface="Arial" pitchFamily="34" charset="0"/>
              <a:cs typeface="Arial" pitchFamily="34" charset="0"/>
            </a:rPr>
            <a:t>Sales</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6B287F9D-923F-4EF0-A5D5-E551F284DC2A}" type="parTrans" cxnId="{DD9E28EA-6413-41C9-8CB5-1F55C0EB3009}">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DDDBB181-D107-48D8-8E18-958B3061CBFD}" type="sibTrans" cxnId="{DD9E28EA-6413-41C9-8CB5-1F55C0EB3009}">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48912C13-64DB-4E6A-B411-A02BAD9C9AA9}">
      <dgm:prSet phldrT="[Text]" custT="1"/>
      <dgm:spPr/>
      <dgm:t>
        <a:bodyPr lIns="137160" tIns="137160" rIns="137160" bIns="137160" anchor="b"/>
        <a:lstStyle/>
        <a:p>
          <a:r>
            <a:rPr lang="en-US" sz="2800" b="1" dirty="0" smtClean="0">
              <a:effectLst>
                <a:outerShdw blurRad="38100" dist="38100" dir="2700000" algn="tl">
                  <a:srgbClr val="000000">
                    <a:alpha val="43137"/>
                  </a:srgbClr>
                </a:outerShdw>
              </a:effectLst>
              <a:latin typeface="Arial" pitchFamily="34" charset="0"/>
              <a:cs typeface="Arial" pitchFamily="34" charset="0"/>
            </a:rPr>
            <a:t>Inventory</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A9B3FCEA-F0E6-4653-B501-7EB0178C5E3A}" type="parTrans" cxnId="{801062CC-09F4-456E-808E-6D65AE33B0B2}">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FFFBD152-B9E0-45BC-9BF7-758F74FFBDAE}" type="sibTrans" cxnId="{801062CC-09F4-456E-808E-6D65AE33B0B2}">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08B0E5B3-479F-45AE-8AF0-670612AA8874}">
      <dgm:prSet phldrT="[Text]" custT="1"/>
      <dgm:spPr/>
      <dgm:t>
        <a:bodyPr lIns="137160" tIns="137160" rIns="137160" bIns="137160" anchor="b"/>
        <a:lstStyle/>
        <a:p>
          <a:r>
            <a:rPr lang="en-US" sz="2800" b="1" dirty="0" smtClean="0">
              <a:effectLst>
                <a:outerShdw blurRad="38100" dist="38100" dir="2700000" algn="tl">
                  <a:srgbClr val="000000">
                    <a:alpha val="43137"/>
                  </a:srgbClr>
                </a:outerShdw>
              </a:effectLst>
              <a:latin typeface="Arial" pitchFamily="34" charset="0"/>
              <a:cs typeface="Arial" pitchFamily="34" charset="0"/>
            </a:rPr>
            <a:t>Personnel &amp; Vendors</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21C7109E-6AC1-4EB3-B89F-AC1648A7CB03}" type="parTrans" cxnId="{E80715AC-D215-4DF8-B776-4F2F0E2824A2}">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B5248CA6-7498-49E6-918A-85F684DCFD28}" type="sibTrans" cxnId="{E80715AC-D215-4DF8-B776-4F2F0E2824A2}">
      <dgm:prSet/>
      <dgm:spPr/>
      <dgm:t>
        <a:bodyPr/>
        <a:lstStyle/>
        <a:p>
          <a:endParaRPr lang="en-US">
            <a:effectLst>
              <a:outerShdw blurRad="38100" dist="38100" dir="2700000" algn="tl">
                <a:srgbClr val="000000">
                  <a:alpha val="43137"/>
                </a:srgbClr>
              </a:outerShdw>
            </a:effectLst>
            <a:latin typeface="Arial" pitchFamily="34" charset="0"/>
            <a:cs typeface="Arial" pitchFamily="34" charset="0"/>
          </a:endParaRPr>
        </a:p>
      </dgm:t>
    </dgm:pt>
    <dgm:pt modelId="{F853F907-E2A6-4D81-9BA9-C9BBD8DD41AC}" type="pres">
      <dgm:prSet presAssocID="{B1729964-63EC-4F03-8484-00311B0CA09F}" presName="diagram" presStyleCnt="0">
        <dgm:presLayoutVars>
          <dgm:chMax val="1"/>
          <dgm:dir/>
          <dgm:animLvl val="ctr"/>
          <dgm:resizeHandles val="exact"/>
        </dgm:presLayoutVars>
      </dgm:prSet>
      <dgm:spPr/>
      <dgm:t>
        <a:bodyPr/>
        <a:lstStyle/>
        <a:p>
          <a:endParaRPr lang="en-US"/>
        </a:p>
      </dgm:t>
    </dgm:pt>
    <dgm:pt modelId="{F42E9956-7DE4-4563-A8FF-1C6180447948}" type="pres">
      <dgm:prSet presAssocID="{B1729964-63EC-4F03-8484-00311B0CA09F}" presName="matrix" presStyleCnt="0"/>
      <dgm:spPr/>
    </dgm:pt>
    <dgm:pt modelId="{2540A1C9-6BC5-434C-AA5F-373DF1589C6F}" type="pres">
      <dgm:prSet presAssocID="{B1729964-63EC-4F03-8484-00311B0CA09F}" presName="tile1" presStyleLbl="node1" presStyleIdx="0" presStyleCnt="4"/>
      <dgm:spPr/>
      <dgm:t>
        <a:bodyPr/>
        <a:lstStyle/>
        <a:p>
          <a:endParaRPr lang="en-US"/>
        </a:p>
      </dgm:t>
    </dgm:pt>
    <dgm:pt modelId="{EF7E291B-6898-4485-B030-7C1007069E93}" type="pres">
      <dgm:prSet presAssocID="{B1729964-63EC-4F03-8484-00311B0CA09F}" presName="tile1text" presStyleLbl="node1" presStyleIdx="0" presStyleCnt="4">
        <dgm:presLayoutVars>
          <dgm:chMax val="0"/>
          <dgm:chPref val="0"/>
          <dgm:bulletEnabled val="1"/>
        </dgm:presLayoutVars>
      </dgm:prSet>
      <dgm:spPr/>
      <dgm:t>
        <a:bodyPr/>
        <a:lstStyle/>
        <a:p>
          <a:endParaRPr lang="en-US"/>
        </a:p>
      </dgm:t>
    </dgm:pt>
    <dgm:pt modelId="{CE6E001C-DE68-45F5-865D-BF56B269586D}" type="pres">
      <dgm:prSet presAssocID="{B1729964-63EC-4F03-8484-00311B0CA09F}" presName="tile2" presStyleLbl="node1" presStyleIdx="1" presStyleCnt="4"/>
      <dgm:spPr/>
      <dgm:t>
        <a:bodyPr/>
        <a:lstStyle/>
        <a:p>
          <a:endParaRPr lang="en-US"/>
        </a:p>
      </dgm:t>
    </dgm:pt>
    <dgm:pt modelId="{00B8D668-930F-4A29-87E5-1A7741C612B1}" type="pres">
      <dgm:prSet presAssocID="{B1729964-63EC-4F03-8484-00311B0CA09F}" presName="tile2text" presStyleLbl="node1" presStyleIdx="1" presStyleCnt="4">
        <dgm:presLayoutVars>
          <dgm:chMax val="0"/>
          <dgm:chPref val="0"/>
          <dgm:bulletEnabled val="1"/>
        </dgm:presLayoutVars>
      </dgm:prSet>
      <dgm:spPr/>
      <dgm:t>
        <a:bodyPr/>
        <a:lstStyle/>
        <a:p>
          <a:endParaRPr lang="en-US"/>
        </a:p>
      </dgm:t>
    </dgm:pt>
    <dgm:pt modelId="{577C1E2F-A419-4E01-9E77-0A18C04F5652}" type="pres">
      <dgm:prSet presAssocID="{B1729964-63EC-4F03-8484-00311B0CA09F}" presName="tile3" presStyleLbl="node1" presStyleIdx="2" presStyleCnt="4"/>
      <dgm:spPr/>
      <dgm:t>
        <a:bodyPr/>
        <a:lstStyle/>
        <a:p>
          <a:endParaRPr lang="en-US"/>
        </a:p>
      </dgm:t>
    </dgm:pt>
    <dgm:pt modelId="{82C1F34C-638D-4DEE-8E2A-CD2AF246C328}" type="pres">
      <dgm:prSet presAssocID="{B1729964-63EC-4F03-8484-00311B0CA09F}" presName="tile3text" presStyleLbl="node1" presStyleIdx="2" presStyleCnt="4">
        <dgm:presLayoutVars>
          <dgm:chMax val="0"/>
          <dgm:chPref val="0"/>
          <dgm:bulletEnabled val="1"/>
        </dgm:presLayoutVars>
      </dgm:prSet>
      <dgm:spPr/>
      <dgm:t>
        <a:bodyPr/>
        <a:lstStyle/>
        <a:p>
          <a:endParaRPr lang="en-US"/>
        </a:p>
      </dgm:t>
    </dgm:pt>
    <dgm:pt modelId="{30E4A3F1-FE5C-4664-93AE-80B112DC6F5B}" type="pres">
      <dgm:prSet presAssocID="{B1729964-63EC-4F03-8484-00311B0CA09F}" presName="tile4" presStyleLbl="node1" presStyleIdx="3" presStyleCnt="4"/>
      <dgm:spPr/>
      <dgm:t>
        <a:bodyPr/>
        <a:lstStyle/>
        <a:p>
          <a:endParaRPr lang="en-US"/>
        </a:p>
      </dgm:t>
    </dgm:pt>
    <dgm:pt modelId="{70A98939-5342-4954-95A6-DA87703B40DE}" type="pres">
      <dgm:prSet presAssocID="{B1729964-63EC-4F03-8484-00311B0CA09F}" presName="tile4text" presStyleLbl="node1" presStyleIdx="3" presStyleCnt="4">
        <dgm:presLayoutVars>
          <dgm:chMax val="0"/>
          <dgm:chPref val="0"/>
          <dgm:bulletEnabled val="1"/>
        </dgm:presLayoutVars>
      </dgm:prSet>
      <dgm:spPr/>
      <dgm:t>
        <a:bodyPr/>
        <a:lstStyle/>
        <a:p>
          <a:endParaRPr lang="en-US"/>
        </a:p>
      </dgm:t>
    </dgm:pt>
    <dgm:pt modelId="{11854015-58E4-43DA-9451-3EE59D6C9443}" type="pres">
      <dgm:prSet presAssocID="{B1729964-63EC-4F03-8484-00311B0CA09F}" presName="centerTile" presStyleLbl="fgShp" presStyleIdx="0" presStyleCnt="1" custScaleX="158204" custScaleY="68394">
        <dgm:presLayoutVars>
          <dgm:chMax val="0"/>
          <dgm:chPref val="0"/>
        </dgm:presLayoutVars>
      </dgm:prSet>
      <dgm:spPr/>
      <dgm:t>
        <a:bodyPr/>
        <a:lstStyle/>
        <a:p>
          <a:endParaRPr lang="en-US"/>
        </a:p>
      </dgm:t>
    </dgm:pt>
  </dgm:ptLst>
  <dgm:cxnLst>
    <dgm:cxn modelId="{E7BBD494-C344-4135-A3AF-D6A4C6C53F41}" type="presOf" srcId="{48912C13-64DB-4E6A-B411-A02BAD9C9AA9}" destId="{577C1E2F-A419-4E01-9E77-0A18C04F5652}" srcOrd="0" destOrd="0" presId="urn:microsoft.com/office/officeart/2005/8/layout/matrix1"/>
    <dgm:cxn modelId="{33FD9AB1-A354-488F-9932-373F5B64934F}" srcId="{25981E84-CE57-44A2-8BA3-2ABC6CBA3FCC}" destId="{5D06D78B-E920-4767-B5C6-C24AC3765FEE}" srcOrd="0" destOrd="0" parTransId="{E15B6F00-F2D4-4D10-BDE7-833FD6C95761}" sibTransId="{2520738A-4197-41C0-B344-5F05B707FCA5}"/>
    <dgm:cxn modelId="{9E9C0B97-283D-4B5E-A366-7C37DB69EED8}" type="presOf" srcId="{B1729964-63EC-4F03-8484-00311B0CA09F}" destId="{F853F907-E2A6-4D81-9BA9-C9BBD8DD41AC}" srcOrd="0" destOrd="0" presId="urn:microsoft.com/office/officeart/2005/8/layout/matrix1"/>
    <dgm:cxn modelId="{DD9E28EA-6413-41C9-8CB5-1F55C0EB3009}" srcId="{25981E84-CE57-44A2-8BA3-2ABC6CBA3FCC}" destId="{B1BF9354-EFC5-4028-8767-378E73242F62}" srcOrd="1" destOrd="0" parTransId="{6B287F9D-923F-4EF0-A5D5-E551F284DC2A}" sibTransId="{DDDBB181-D107-48D8-8E18-958B3061CBFD}"/>
    <dgm:cxn modelId="{CB45C724-152A-40B9-A274-0726C146C212}" type="presOf" srcId="{25981E84-CE57-44A2-8BA3-2ABC6CBA3FCC}" destId="{11854015-58E4-43DA-9451-3EE59D6C9443}" srcOrd="0" destOrd="0" presId="urn:microsoft.com/office/officeart/2005/8/layout/matrix1"/>
    <dgm:cxn modelId="{4D31B441-CC4D-4681-9AF7-3C8A901C5B72}" type="presOf" srcId="{B1BF9354-EFC5-4028-8767-378E73242F62}" destId="{00B8D668-930F-4A29-87E5-1A7741C612B1}" srcOrd="1" destOrd="0" presId="urn:microsoft.com/office/officeart/2005/8/layout/matrix1"/>
    <dgm:cxn modelId="{7A791CDD-25CE-4FFB-AA70-90AE041EDEC9}" type="presOf" srcId="{08B0E5B3-479F-45AE-8AF0-670612AA8874}" destId="{30E4A3F1-FE5C-4664-93AE-80B112DC6F5B}" srcOrd="0" destOrd="0" presId="urn:microsoft.com/office/officeart/2005/8/layout/matrix1"/>
    <dgm:cxn modelId="{E80715AC-D215-4DF8-B776-4F2F0E2824A2}" srcId="{25981E84-CE57-44A2-8BA3-2ABC6CBA3FCC}" destId="{08B0E5B3-479F-45AE-8AF0-670612AA8874}" srcOrd="3" destOrd="0" parTransId="{21C7109E-6AC1-4EB3-B89F-AC1648A7CB03}" sibTransId="{B5248CA6-7498-49E6-918A-85F684DCFD28}"/>
    <dgm:cxn modelId="{20D8123C-511D-41D3-96E2-98E07D241575}" type="presOf" srcId="{48912C13-64DB-4E6A-B411-A02BAD9C9AA9}" destId="{82C1F34C-638D-4DEE-8E2A-CD2AF246C328}" srcOrd="1" destOrd="0" presId="urn:microsoft.com/office/officeart/2005/8/layout/matrix1"/>
    <dgm:cxn modelId="{80A36151-F3FD-4921-8506-2FDCC44DAEFB}" type="presOf" srcId="{5D06D78B-E920-4767-B5C6-C24AC3765FEE}" destId="{2540A1C9-6BC5-434C-AA5F-373DF1589C6F}" srcOrd="0" destOrd="0" presId="urn:microsoft.com/office/officeart/2005/8/layout/matrix1"/>
    <dgm:cxn modelId="{60641104-A796-4977-9EBF-E8CEB3B4FADD}" type="presOf" srcId="{B1BF9354-EFC5-4028-8767-378E73242F62}" destId="{CE6E001C-DE68-45F5-865D-BF56B269586D}" srcOrd="0" destOrd="0" presId="urn:microsoft.com/office/officeart/2005/8/layout/matrix1"/>
    <dgm:cxn modelId="{2A07B38C-2600-47F3-9FDB-B5D699B063C1}" type="presOf" srcId="{08B0E5B3-479F-45AE-8AF0-670612AA8874}" destId="{70A98939-5342-4954-95A6-DA87703B40DE}" srcOrd="1" destOrd="0" presId="urn:microsoft.com/office/officeart/2005/8/layout/matrix1"/>
    <dgm:cxn modelId="{6F342209-98BD-4A92-BFBB-8759926137F7}" type="presOf" srcId="{5D06D78B-E920-4767-B5C6-C24AC3765FEE}" destId="{EF7E291B-6898-4485-B030-7C1007069E93}" srcOrd="1" destOrd="0" presId="urn:microsoft.com/office/officeart/2005/8/layout/matrix1"/>
    <dgm:cxn modelId="{801062CC-09F4-456E-808E-6D65AE33B0B2}" srcId="{25981E84-CE57-44A2-8BA3-2ABC6CBA3FCC}" destId="{48912C13-64DB-4E6A-B411-A02BAD9C9AA9}" srcOrd="2" destOrd="0" parTransId="{A9B3FCEA-F0E6-4653-B501-7EB0178C5E3A}" sibTransId="{FFFBD152-B9E0-45BC-9BF7-758F74FFBDAE}"/>
    <dgm:cxn modelId="{8188BEB3-6CE5-4252-B232-920BB1A3E7CB}" srcId="{B1729964-63EC-4F03-8484-00311B0CA09F}" destId="{25981E84-CE57-44A2-8BA3-2ABC6CBA3FCC}" srcOrd="0" destOrd="0" parTransId="{50912B27-AA3C-4AC7-BE84-76D4AF6AA3E8}" sibTransId="{BBDF4528-84CD-46EC-91CD-E827286BE33D}"/>
    <dgm:cxn modelId="{F67B00E2-AC85-42A1-9999-5E80F914916E}" type="presParOf" srcId="{F853F907-E2A6-4D81-9BA9-C9BBD8DD41AC}" destId="{F42E9956-7DE4-4563-A8FF-1C6180447948}" srcOrd="0" destOrd="0" presId="urn:microsoft.com/office/officeart/2005/8/layout/matrix1"/>
    <dgm:cxn modelId="{75CF0B3E-6DE5-4B48-82AF-D081166DF696}" type="presParOf" srcId="{F42E9956-7DE4-4563-A8FF-1C6180447948}" destId="{2540A1C9-6BC5-434C-AA5F-373DF1589C6F}" srcOrd="0" destOrd="0" presId="urn:microsoft.com/office/officeart/2005/8/layout/matrix1"/>
    <dgm:cxn modelId="{71B7FFDC-3815-43AF-85DD-4E37544F6AC3}" type="presParOf" srcId="{F42E9956-7DE4-4563-A8FF-1C6180447948}" destId="{EF7E291B-6898-4485-B030-7C1007069E93}" srcOrd="1" destOrd="0" presId="urn:microsoft.com/office/officeart/2005/8/layout/matrix1"/>
    <dgm:cxn modelId="{75F2C746-44D1-484F-B1E7-92F99D5A24E7}" type="presParOf" srcId="{F42E9956-7DE4-4563-A8FF-1C6180447948}" destId="{CE6E001C-DE68-45F5-865D-BF56B269586D}" srcOrd="2" destOrd="0" presId="urn:microsoft.com/office/officeart/2005/8/layout/matrix1"/>
    <dgm:cxn modelId="{5F856AD7-25AA-478A-A761-338CC23A4D86}" type="presParOf" srcId="{F42E9956-7DE4-4563-A8FF-1C6180447948}" destId="{00B8D668-930F-4A29-87E5-1A7741C612B1}" srcOrd="3" destOrd="0" presId="urn:microsoft.com/office/officeart/2005/8/layout/matrix1"/>
    <dgm:cxn modelId="{54038B8F-BE1F-417E-9998-471646762818}" type="presParOf" srcId="{F42E9956-7DE4-4563-A8FF-1C6180447948}" destId="{577C1E2F-A419-4E01-9E77-0A18C04F5652}" srcOrd="4" destOrd="0" presId="urn:microsoft.com/office/officeart/2005/8/layout/matrix1"/>
    <dgm:cxn modelId="{0F0F19E6-0075-46B7-9506-32722816D4DB}" type="presParOf" srcId="{F42E9956-7DE4-4563-A8FF-1C6180447948}" destId="{82C1F34C-638D-4DEE-8E2A-CD2AF246C328}" srcOrd="5" destOrd="0" presId="urn:microsoft.com/office/officeart/2005/8/layout/matrix1"/>
    <dgm:cxn modelId="{4A2AA88B-F5B1-4F51-A752-677E65DD0371}" type="presParOf" srcId="{F42E9956-7DE4-4563-A8FF-1C6180447948}" destId="{30E4A3F1-FE5C-4664-93AE-80B112DC6F5B}" srcOrd="6" destOrd="0" presId="urn:microsoft.com/office/officeart/2005/8/layout/matrix1"/>
    <dgm:cxn modelId="{C0492C71-8181-4D83-B082-2F3A899243A5}" type="presParOf" srcId="{F42E9956-7DE4-4563-A8FF-1C6180447948}" destId="{70A98939-5342-4954-95A6-DA87703B40DE}" srcOrd="7" destOrd="0" presId="urn:microsoft.com/office/officeart/2005/8/layout/matrix1"/>
    <dgm:cxn modelId="{5BF0B19F-FC5A-4651-9B8A-6B03722C6F47}" type="presParOf" srcId="{F853F907-E2A6-4D81-9BA9-C9BBD8DD41AC}" destId="{11854015-58E4-43DA-9451-3EE59D6C944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A1C9-6BC5-434C-AA5F-373DF1589C6F}">
      <dsp:nvSpPr>
        <dsp:cNvPr id="0" name=""/>
        <dsp:cNvSpPr/>
      </dsp:nvSpPr>
      <dsp:spPr>
        <a:xfrm rot="16200000">
          <a:off x="820878" y="-820878"/>
          <a:ext cx="2757487" cy="4399245"/>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t"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Customers &amp; Items</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 y="1"/>
        <a:ext cx="4399245" cy="2068115"/>
      </dsp:txXfrm>
    </dsp:sp>
    <dsp:sp modelId="{CE6E001C-DE68-45F5-865D-BF56B269586D}">
      <dsp:nvSpPr>
        <dsp:cNvPr id="0" name=""/>
        <dsp:cNvSpPr/>
      </dsp:nvSpPr>
      <dsp:spPr>
        <a:xfrm>
          <a:off x="4399245" y="0"/>
          <a:ext cx="4399245" cy="2757487"/>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t"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Sales</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a:off x="4399245" y="0"/>
        <a:ext cx="4399245" cy="2068115"/>
      </dsp:txXfrm>
    </dsp:sp>
    <dsp:sp modelId="{577C1E2F-A419-4E01-9E77-0A18C04F5652}">
      <dsp:nvSpPr>
        <dsp:cNvPr id="0" name=""/>
        <dsp:cNvSpPr/>
      </dsp:nvSpPr>
      <dsp:spPr>
        <a:xfrm rot="10800000">
          <a:off x="0" y="2757487"/>
          <a:ext cx="4399245" cy="2757487"/>
        </a:xfrm>
        <a:prstGeom prst="round1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b"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Inventory</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0" y="3446859"/>
        <a:ext cx="4399245" cy="2068115"/>
      </dsp:txXfrm>
    </dsp:sp>
    <dsp:sp modelId="{30E4A3F1-FE5C-4664-93AE-80B112DC6F5B}">
      <dsp:nvSpPr>
        <dsp:cNvPr id="0" name=""/>
        <dsp:cNvSpPr/>
      </dsp:nvSpPr>
      <dsp:spPr>
        <a:xfrm rot="5400000">
          <a:off x="5220123" y="1936608"/>
          <a:ext cx="2757487" cy="4399245"/>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b"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Personnel &amp; Vendors</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4399244" y="3446859"/>
        <a:ext cx="4399245" cy="2068115"/>
      </dsp:txXfrm>
    </dsp:sp>
    <dsp:sp modelId="{11854015-58E4-43DA-9451-3EE59D6C9443}">
      <dsp:nvSpPr>
        <dsp:cNvPr id="0" name=""/>
        <dsp:cNvSpPr/>
      </dsp:nvSpPr>
      <dsp:spPr>
        <a:xfrm>
          <a:off x="2311310" y="2285998"/>
          <a:ext cx="4175868" cy="942978"/>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52400" tIns="152400" rIns="152400" bIns="152400" numCol="1" spcCol="1270" anchor="ctr" anchorCtr="0">
          <a:noAutofit/>
          <a:sp3d/>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latin typeface="Arial" pitchFamily="34" charset="0"/>
              <a:cs typeface="Arial" pitchFamily="34" charset="0"/>
            </a:rPr>
            <a:t>The Big Picture</a:t>
          </a:r>
          <a:endParaRPr lang="en-US" sz="4000" b="1" kern="1200" dirty="0">
            <a:effectLst>
              <a:outerShdw blurRad="38100" dist="38100" dir="2700000" algn="tl">
                <a:srgbClr val="000000">
                  <a:alpha val="43137"/>
                </a:srgbClr>
              </a:outerShdw>
            </a:effectLst>
            <a:latin typeface="Arial" pitchFamily="34" charset="0"/>
            <a:cs typeface="Arial" pitchFamily="34" charset="0"/>
          </a:endParaRPr>
        </a:p>
      </dsp:txBody>
      <dsp:txXfrm>
        <a:off x="2357342" y="2332030"/>
        <a:ext cx="4083804" cy="85091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0.09688</cdr:x>
      <cdr:y>0.05115</cdr:y>
    </cdr:from>
    <cdr:to>
      <cdr:x>0.29026</cdr:x>
      <cdr:y>0.22243</cdr:y>
    </cdr:to>
    <cdr:sp macro="" textlink="">
      <cdr:nvSpPr>
        <cdr:cNvPr id="2" name="TextBox 1"/>
        <cdr:cNvSpPr txBox="1"/>
      </cdr:nvSpPr>
      <cdr:spPr>
        <a:xfrm xmlns:a="http://schemas.openxmlformats.org/drawingml/2006/main">
          <a:off x="539472" y="213759"/>
          <a:ext cx="1076779" cy="7157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latin typeface="Arial Narrow" pitchFamily="34" charset="0"/>
            </a:rPr>
            <a:t>Air Force</a:t>
          </a:r>
        </a:p>
        <a:p xmlns:a="http://schemas.openxmlformats.org/drawingml/2006/main">
          <a:r>
            <a:rPr lang="en-US" sz="1800" b="1" dirty="0" smtClean="0">
              <a:latin typeface="Arial Narrow" pitchFamily="34" charset="0"/>
            </a:rPr>
            <a:t>$137.6M</a:t>
          </a:r>
          <a:endParaRPr lang="en-US" sz="1800" b="1" dirty="0">
            <a:latin typeface="Arial Narrow" pitchFamily="34" charset="0"/>
          </a:endParaRPr>
        </a:p>
      </cdr:txBody>
    </cdr:sp>
  </cdr:relSizeAnchor>
  <cdr:relSizeAnchor xmlns:cdr="http://schemas.openxmlformats.org/drawingml/2006/chartDrawing">
    <cdr:from>
      <cdr:x>0.22227</cdr:x>
      <cdr:y>0</cdr:y>
    </cdr:from>
    <cdr:to>
      <cdr:x>0.42863</cdr:x>
      <cdr:y>0.07983</cdr:y>
    </cdr:to>
    <cdr:sp macro="" textlink="">
      <cdr:nvSpPr>
        <cdr:cNvPr id="3" name="TextBox 1"/>
        <cdr:cNvSpPr txBox="1"/>
      </cdr:nvSpPr>
      <cdr:spPr>
        <a:xfrm xmlns:a="http://schemas.openxmlformats.org/drawingml/2006/main">
          <a:off x="1237629" y="0"/>
          <a:ext cx="1149055" cy="333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Arial Narrow" pitchFamily="34" charset="0"/>
            </a:rPr>
            <a:t>MC $61.7M</a:t>
          </a:r>
        </a:p>
        <a:p xmlns:a="http://schemas.openxmlformats.org/drawingml/2006/main">
          <a:endParaRPr lang="en-US" sz="1800" b="1"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164" cy="46417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70638" y="3"/>
            <a:ext cx="3038164" cy="464178"/>
          </a:xfrm>
          <a:prstGeom prst="rect">
            <a:avLst/>
          </a:prstGeom>
        </p:spPr>
        <p:txBody>
          <a:bodyPr vert="horz" lIns="91438" tIns="45719" rIns="91438" bIns="45719" rtlCol="0"/>
          <a:lstStyle>
            <a:lvl1pPr algn="r">
              <a:defRPr sz="1200"/>
            </a:lvl1pPr>
          </a:lstStyle>
          <a:p>
            <a:fld id="{D6FCD3BB-018C-45BC-B8E5-B216F3CD48E7}" type="datetimeFigureOut">
              <a:rPr lang="en-US" smtClean="0"/>
              <a:t>5/18/2017</a:t>
            </a:fld>
            <a:endParaRPr lang="en-US"/>
          </a:p>
        </p:txBody>
      </p:sp>
      <p:sp>
        <p:nvSpPr>
          <p:cNvPr id="4" name="Footer Placeholder 3"/>
          <p:cNvSpPr>
            <a:spLocks noGrp="1"/>
          </p:cNvSpPr>
          <p:nvPr>
            <p:ph type="ftr" sz="quarter" idx="2"/>
          </p:nvPr>
        </p:nvSpPr>
        <p:spPr>
          <a:xfrm>
            <a:off x="4" y="8830624"/>
            <a:ext cx="3038164" cy="464178"/>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638" y="8830624"/>
            <a:ext cx="3038164" cy="464178"/>
          </a:xfrm>
          <a:prstGeom prst="rect">
            <a:avLst/>
          </a:prstGeom>
        </p:spPr>
        <p:txBody>
          <a:bodyPr vert="horz" lIns="91438" tIns="45719" rIns="91438" bIns="45719" rtlCol="0" anchor="b"/>
          <a:lstStyle>
            <a:lvl1pPr algn="r">
              <a:defRPr sz="1200"/>
            </a:lvl1pPr>
          </a:lstStyle>
          <a:p>
            <a:fld id="{164965C8-EFB4-490E-8B73-691D531F07CE}" type="slidenum">
              <a:rPr lang="en-US" smtClean="0"/>
              <a:t>‹#›</a:t>
            </a:fld>
            <a:endParaRPr lang="en-US"/>
          </a:p>
        </p:txBody>
      </p:sp>
    </p:spTree>
    <p:extLst>
      <p:ext uri="{BB962C8B-B14F-4D97-AF65-F5344CB8AC3E}">
        <p14:creationId xmlns:p14="http://schemas.microsoft.com/office/powerpoint/2010/main" val="46996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037840" cy="464820"/>
          </a:xfrm>
          <a:prstGeom prst="rect">
            <a:avLst/>
          </a:prstGeom>
        </p:spPr>
        <p:txBody>
          <a:bodyPr vert="horz" lIns="90543" tIns="45272" rIns="90543" bIns="45272" rtlCol="0"/>
          <a:lstStyle>
            <a:lvl1pPr algn="l">
              <a:defRPr sz="1200"/>
            </a:lvl1pPr>
          </a:lstStyle>
          <a:p>
            <a:endParaRPr lang="en-US"/>
          </a:p>
        </p:txBody>
      </p:sp>
      <p:sp>
        <p:nvSpPr>
          <p:cNvPr id="3" name="Date Placeholder 2"/>
          <p:cNvSpPr>
            <a:spLocks noGrp="1"/>
          </p:cNvSpPr>
          <p:nvPr>
            <p:ph type="dt" idx="1"/>
          </p:nvPr>
        </p:nvSpPr>
        <p:spPr>
          <a:xfrm>
            <a:off x="3970938" y="10"/>
            <a:ext cx="3037840" cy="464820"/>
          </a:xfrm>
          <a:prstGeom prst="rect">
            <a:avLst/>
          </a:prstGeom>
        </p:spPr>
        <p:txBody>
          <a:bodyPr vert="horz" lIns="90543" tIns="45272" rIns="90543" bIns="45272" rtlCol="0"/>
          <a:lstStyle>
            <a:lvl1pPr algn="r">
              <a:defRPr sz="1200"/>
            </a:lvl1pPr>
          </a:lstStyle>
          <a:p>
            <a:fld id="{04152200-668A-4D00-B715-90FA7F06D1FD}" type="datetimeFigureOut">
              <a:rPr lang="en-US" smtClean="0"/>
              <a:pPr/>
              <a:t>5/18/2017</a:t>
            </a:fld>
            <a:endParaRPr lang="en-US"/>
          </a:p>
        </p:txBody>
      </p:sp>
      <p:sp>
        <p:nvSpPr>
          <p:cNvPr id="4" name="Slide Image Placeholder 3"/>
          <p:cNvSpPr>
            <a:spLocks noGrp="1" noRot="1" noChangeAspect="1"/>
          </p:cNvSpPr>
          <p:nvPr>
            <p:ph type="sldImg" idx="2"/>
          </p:nvPr>
        </p:nvSpPr>
        <p:spPr>
          <a:xfrm>
            <a:off x="1184275" y="700088"/>
            <a:ext cx="4641850" cy="3482975"/>
          </a:xfrm>
          <a:prstGeom prst="rect">
            <a:avLst/>
          </a:prstGeom>
          <a:noFill/>
          <a:ln w="12700">
            <a:solidFill>
              <a:prstClr val="black"/>
            </a:solidFill>
          </a:ln>
        </p:spPr>
        <p:txBody>
          <a:bodyPr vert="horz" lIns="90543" tIns="45272" rIns="90543" bIns="45272" rtlCol="0" anchor="ctr"/>
          <a:lstStyle/>
          <a:p>
            <a:endParaRPr lang="en-US"/>
          </a:p>
        </p:txBody>
      </p:sp>
      <p:sp>
        <p:nvSpPr>
          <p:cNvPr id="5" name="Notes Placeholder 4"/>
          <p:cNvSpPr>
            <a:spLocks noGrp="1"/>
          </p:cNvSpPr>
          <p:nvPr>
            <p:ph type="body" sz="quarter" idx="3"/>
          </p:nvPr>
        </p:nvSpPr>
        <p:spPr>
          <a:xfrm>
            <a:off x="701040" y="4415797"/>
            <a:ext cx="5608320" cy="4183380"/>
          </a:xfrm>
          <a:prstGeom prst="rect">
            <a:avLst/>
          </a:prstGeom>
        </p:spPr>
        <p:txBody>
          <a:bodyPr vert="horz" lIns="90543" tIns="45272" rIns="90543" bIns="452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7"/>
            <a:ext cx="3037840" cy="464820"/>
          </a:xfrm>
          <a:prstGeom prst="rect">
            <a:avLst/>
          </a:prstGeom>
        </p:spPr>
        <p:txBody>
          <a:bodyPr vert="horz" lIns="90543" tIns="45272" rIns="90543" bIns="452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7"/>
            <a:ext cx="3037840" cy="464820"/>
          </a:xfrm>
          <a:prstGeom prst="rect">
            <a:avLst/>
          </a:prstGeom>
        </p:spPr>
        <p:txBody>
          <a:bodyPr vert="horz" lIns="90543" tIns="45272" rIns="90543" bIns="45272" rtlCol="0" anchor="b"/>
          <a:lstStyle>
            <a:lvl1pPr algn="r">
              <a:defRPr sz="1200"/>
            </a:lvl1pPr>
          </a:lstStyle>
          <a:p>
            <a:fld id="{F4C23252-4257-4275-9948-461AD17FFBDB}" type="slidenum">
              <a:rPr lang="en-US" smtClean="0"/>
              <a:pPr/>
              <a:t>‹#›</a:t>
            </a:fld>
            <a:endParaRPr lang="en-US"/>
          </a:p>
        </p:txBody>
      </p:sp>
    </p:spTree>
    <p:extLst>
      <p:ext uri="{BB962C8B-B14F-4D97-AF65-F5344CB8AC3E}">
        <p14:creationId xmlns:p14="http://schemas.microsoft.com/office/powerpoint/2010/main" val="4243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23252-4257-4275-9948-461AD17FFBDB}" type="slidenum">
              <a:rPr lang="en-US" smtClean="0"/>
              <a:pPr/>
              <a:t>1</a:t>
            </a:fld>
            <a:endParaRPr lang="en-US"/>
          </a:p>
        </p:txBody>
      </p:sp>
    </p:spTree>
    <p:extLst>
      <p:ext uri="{BB962C8B-B14F-4D97-AF65-F5344CB8AC3E}">
        <p14:creationId xmlns:p14="http://schemas.microsoft.com/office/powerpoint/2010/main" val="255712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Local Sourcing: In the event we are able to waive the Berry Amendment such as in a contingency zone, a KO can direct a </a:t>
            </a:r>
            <a:r>
              <a:rPr lang="en-US" dirty="0" smtClean="0"/>
              <a:t>SPV </a:t>
            </a:r>
            <a:r>
              <a:rPr lang="en-US" dirty="0" smtClean="0"/>
              <a:t>to purchase local at no additional cost to the Government.  The additional costs are usually transportation costs that now the </a:t>
            </a:r>
            <a:r>
              <a:rPr lang="en-US" dirty="0" smtClean="0"/>
              <a:t>SPV </a:t>
            </a:r>
            <a:r>
              <a:rPr lang="en-US" dirty="0" smtClean="0"/>
              <a:t>has to incur. For example, years ago we directed Supreme to purchase bottled water from Uzbekistan however, there were no DTS routes in place so Supreme had to contract with a trucking company to move the products from Uzbekistan into their warehouse in Afghanistan.</a:t>
            </a:r>
          </a:p>
          <a:p>
            <a:endParaRPr lang="en-US" dirty="0" smtClean="0"/>
          </a:p>
          <a:p>
            <a:r>
              <a:rPr lang="en-US" dirty="0" smtClean="0"/>
              <a:t>Cybersecurity:</a:t>
            </a:r>
            <a:r>
              <a:rPr lang="en-US" baseline="0" dirty="0" smtClean="0"/>
              <a:t> </a:t>
            </a:r>
            <a:r>
              <a:rPr lang="en-US" dirty="0" smtClean="0"/>
              <a:t>We are ahead of the DFARS 31 Dec 2017 requirement for contractors to implement Nation Institute of Technology (NIST) SP 800-171 security requirements.  Under this requirement, the contractors are required to have a Continuity of Operations (COOP) plan for information systems deemed critical, must allow a third party assessor to perform a security assessment of information systems owned and operated by the contractor, must allow for inspection and penetration testing.  In addition, all Cybersecurity requirement flow down to the subcontractors.</a:t>
            </a:r>
          </a:p>
          <a:p>
            <a:endParaRPr lang="en-US" dirty="0" smtClean="0"/>
          </a:p>
          <a:p>
            <a:r>
              <a:rPr lang="en-US" dirty="0" smtClean="0"/>
              <a:t>JBB: </a:t>
            </a:r>
            <a:r>
              <a:rPr lang="en-US" sz="1200" kern="1200" dirty="0" smtClean="0">
                <a:solidFill>
                  <a:schemeClr val="tx1"/>
                </a:solidFill>
                <a:effectLst/>
                <a:latin typeface="+mn-lt"/>
                <a:ea typeface="+mn-ea"/>
                <a:cs typeface="+mn-cs"/>
              </a:rPr>
              <a:t>In early February of this year, representatives from Service Headquarters, Natick, DLA, and USDA met in Ft. Lee, VA, to initiate the creation of a Joint Services Buyer’s Guide (JSBG).  The JSBG will include not only quality characteristics and attributes, but also include nutritional requirements and parameters, thereby combining individual Service Buying Guides with the DoD Menu Standards.  While the original goal of this endeavor was simply to capture and document the Services requirements for all Subsistence Federal Supply Classes (FSCs), this effort has blossomed in to so much more.  Due to all participants’ willingness to share knowledge, discuss concerns, and keep an open mind, the Services have partnered on approximately 95% of items, have focused on cleaner, healthier core items (reduced sodium, reduction or elimination of added solutions, etc.), and have identified single products that lend themselves to multiple menu options.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ongoing regular, recurring teleconferences, the initial version of the Guide, encompassing requirements for FSCs 8905 (beef, pork, veal, lamb, poultry, and seafood sub-primal, portion cut, and further processed items) and 8915 (canned, frozen, and shelf stable fruits, vegetables, and juices) is expected to be published by late June.  A final version, documenting all remaining Subsistence FSCs, is expected to be completed by the end of 2017.</a:t>
            </a:r>
          </a:p>
          <a:p>
            <a:endParaRPr lang="en-US" dirty="0" smtClean="0"/>
          </a:p>
        </p:txBody>
      </p:sp>
      <p:sp>
        <p:nvSpPr>
          <p:cNvPr id="4" name="Slide Number Placeholder 3"/>
          <p:cNvSpPr>
            <a:spLocks noGrp="1"/>
          </p:cNvSpPr>
          <p:nvPr>
            <p:ph type="sldNum" sz="quarter" idx="10"/>
          </p:nvPr>
        </p:nvSpPr>
        <p:spPr/>
        <p:txBody>
          <a:bodyPr/>
          <a:lstStyle/>
          <a:p>
            <a:fld id="{F4C23252-4257-4275-9948-461AD17FFBDB}" type="slidenum">
              <a:rPr lang="en-US" smtClean="0"/>
              <a:pPr/>
              <a:t>10</a:t>
            </a:fld>
            <a:endParaRPr lang="en-US"/>
          </a:p>
        </p:txBody>
      </p:sp>
    </p:spTree>
    <p:extLst>
      <p:ext uri="{BB962C8B-B14F-4D97-AF65-F5344CB8AC3E}">
        <p14:creationId xmlns:p14="http://schemas.microsoft.com/office/powerpoint/2010/main" val="69023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https://youtu.be/1aVxe5-FdoI</a:t>
            </a:r>
          </a:p>
          <a:p>
            <a:r>
              <a:rPr lang="en-US" dirty="0" smtClean="0"/>
              <a:t>An Anti-Piracy Grocery Store</a:t>
            </a:r>
          </a:p>
          <a:p>
            <a:r>
              <a:rPr lang="en-US" dirty="0" smtClean="0"/>
              <a:t>Published on Apr 22, 2012</a:t>
            </a:r>
          </a:p>
          <a:p>
            <a:r>
              <a:rPr lang="en-US" dirty="0" smtClean="0"/>
              <a:t>US Navy ships battling pirates off the coast of Somalia can't leave their posts to resupply, so The Peary braves the dangerous seas to deliver much-needed supplies.</a:t>
            </a:r>
          </a:p>
          <a:p>
            <a:endParaRPr lang="en-US" dirty="0"/>
          </a:p>
        </p:txBody>
      </p:sp>
      <p:sp>
        <p:nvSpPr>
          <p:cNvPr id="4" name="Slide Number Placeholder 3"/>
          <p:cNvSpPr>
            <a:spLocks noGrp="1"/>
          </p:cNvSpPr>
          <p:nvPr>
            <p:ph type="sldNum" sz="quarter" idx="10"/>
          </p:nvPr>
        </p:nvSpPr>
        <p:spPr/>
        <p:txBody>
          <a:bodyPr/>
          <a:lstStyle/>
          <a:p>
            <a:fld id="{F4C23252-4257-4275-9948-461AD17FFBDB}" type="slidenum">
              <a:rPr lang="en-US" smtClean="0"/>
              <a:pPr/>
              <a:t>11</a:t>
            </a:fld>
            <a:endParaRPr lang="en-US"/>
          </a:p>
        </p:txBody>
      </p:sp>
    </p:spTree>
    <p:extLst>
      <p:ext uri="{BB962C8B-B14F-4D97-AF65-F5344CB8AC3E}">
        <p14:creationId xmlns:p14="http://schemas.microsoft.com/office/powerpoint/2010/main" val="380496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1100" y="698500"/>
            <a:ext cx="4648200" cy="3486150"/>
          </a:xfrm>
          <a:ln/>
        </p:spPr>
      </p:sp>
      <p:sp>
        <p:nvSpPr>
          <p:cNvPr id="52227" name="Rectangle 3"/>
          <p:cNvSpPr>
            <a:spLocks noGrp="1" noChangeArrowheads="1"/>
          </p:cNvSpPr>
          <p:nvPr>
            <p:ph type="body" idx="1"/>
          </p:nvPr>
        </p:nvSpPr>
        <p:spPr>
          <a:xfrm>
            <a:off x="701369" y="4416113"/>
            <a:ext cx="5607678" cy="4180819"/>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23252-4257-4275-9948-461AD17FFBDB}" type="slidenum">
              <a:rPr lang="en-US" smtClean="0"/>
              <a:pPr/>
              <a:t>13</a:t>
            </a:fld>
            <a:endParaRPr lang="en-US"/>
          </a:p>
        </p:txBody>
      </p:sp>
    </p:spTree>
    <p:extLst>
      <p:ext uri="{BB962C8B-B14F-4D97-AF65-F5344CB8AC3E}">
        <p14:creationId xmlns:p14="http://schemas.microsoft.com/office/powerpoint/2010/main" val="102552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https://www.youtube.com/watch?v=VFD5K8j_ffA</a:t>
            </a:r>
            <a:endParaRPr lang="en-US" dirty="0"/>
          </a:p>
        </p:txBody>
      </p:sp>
      <p:sp>
        <p:nvSpPr>
          <p:cNvPr id="4" name="Slide Number Placeholder 3"/>
          <p:cNvSpPr>
            <a:spLocks noGrp="1"/>
          </p:cNvSpPr>
          <p:nvPr>
            <p:ph type="sldNum" sz="quarter" idx="10"/>
          </p:nvPr>
        </p:nvSpPr>
        <p:spPr/>
        <p:txBody>
          <a:bodyPr/>
          <a:lstStyle/>
          <a:p>
            <a:fld id="{F4C23252-4257-4275-9948-461AD17FFBDB}" type="slidenum">
              <a:rPr lang="en-US" smtClean="0"/>
              <a:pPr/>
              <a:t>2</a:t>
            </a:fld>
            <a:endParaRPr lang="en-US"/>
          </a:p>
        </p:txBody>
      </p:sp>
    </p:spTree>
    <p:extLst>
      <p:ext uri="{BB962C8B-B14F-4D97-AF65-F5344CB8AC3E}">
        <p14:creationId xmlns:p14="http://schemas.microsoft.com/office/powerpoint/2010/main" val="343381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23252-4257-4275-9948-461AD17FFBDB}" type="slidenum">
              <a:rPr lang="en-US" smtClean="0"/>
              <a:pPr/>
              <a:t>3</a:t>
            </a:fld>
            <a:endParaRPr lang="en-US"/>
          </a:p>
        </p:txBody>
      </p:sp>
    </p:spTree>
    <p:extLst>
      <p:ext uri="{BB962C8B-B14F-4D97-AF65-F5344CB8AC3E}">
        <p14:creationId xmlns:p14="http://schemas.microsoft.com/office/powerpoint/2010/main" val="20133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0089800-762E-4A32-A3C3-9D285825245D}" type="slidenum">
              <a:rPr lang="en-US" smtClean="0"/>
              <a:pPr/>
              <a:t>4</a:t>
            </a:fld>
            <a:endParaRPr lang="en-US" smtClean="0"/>
          </a:p>
        </p:txBody>
      </p:sp>
      <p:sp>
        <p:nvSpPr>
          <p:cNvPr id="27650" name="Rectangle 4"/>
          <p:cNvSpPr>
            <a:spLocks noGrp="1" noRot="1" noChangeAspect="1" noChangeArrowheads="1" noTextEdit="1"/>
          </p:cNvSpPr>
          <p:nvPr>
            <p:ph type="sldImg"/>
          </p:nvPr>
        </p:nvSpPr>
        <p:spPr>
          <a:ln/>
        </p:spPr>
      </p:sp>
      <p:sp>
        <p:nvSpPr>
          <p:cNvPr id="27651" name="Rectangle 5"/>
          <p:cNvSpPr>
            <a:spLocks noGrp="1" noChangeArrowheads="1"/>
          </p:cNvSpPr>
          <p:nvPr>
            <p:ph type="body" idx="1"/>
          </p:nvPr>
        </p:nvSpPr>
        <p:spPr>
          <a:noFill/>
          <a:ln/>
        </p:spPr>
        <p:txBody>
          <a:bodyPr/>
          <a:lstStyle/>
          <a:p>
            <a:pPr eaLnBrk="1" hangingPunct="1"/>
            <a:r>
              <a:rPr lang="en-US" b="1" smtClean="0"/>
              <a:t>Mission of Subsistence:</a:t>
            </a:r>
            <a:r>
              <a:rPr lang="en-US" smtClean="0"/>
              <a:t>  As the Class I Executive Agent, our role is to:</a:t>
            </a:r>
          </a:p>
          <a:p>
            <a:pPr lvl="1" indent="-228595">
              <a:buFontTx/>
              <a:buChar char="•"/>
            </a:pPr>
            <a:r>
              <a:rPr lang="en-US" smtClean="0"/>
              <a:t>Develop and implement plans and procedures for subsistence support</a:t>
            </a:r>
          </a:p>
          <a:p>
            <a:pPr lvl="1" indent="-228595">
              <a:buFontTx/>
              <a:buChar char="•"/>
            </a:pPr>
            <a:r>
              <a:rPr lang="en-US" smtClean="0"/>
              <a:t>Plan for, procure, manage and supply subsistence </a:t>
            </a:r>
          </a:p>
          <a:p>
            <a:pPr lvl="1" indent="-228595">
              <a:buFontTx/>
              <a:buChar char="•"/>
            </a:pPr>
            <a:r>
              <a:rPr lang="en-US" smtClean="0"/>
              <a:t>Deliver to locations mutually agreed upon</a:t>
            </a:r>
          </a:p>
          <a:p>
            <a:pPr lvl="1" indent="-228595">
              <a:buFontTx/>
              <a:buChar char="•"/>
            </a:pPr>
            <a:r>
              <a:rPr lang="en-US" smtClean="0"/>
              <a:t>Maintain and protect war reserve stocks</a:t>
            </a:r>
          </a:p>
          <a:p>
            <a:pPr lvl="1" indent="-228595">
              <a:buFontTx/>
              <a:buChar char="•"/>
            </a:pPr>
            <a:r>
              <a:rPr lang="en-US" smtClean="0"/>
              <a:t>Achieve greater supply integration by assuming mission transfers as directed</a:t>
            </a:r>
          </a:p>
          <a:p>
            <a:pPr lvl="1" indent="-228595"/>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81100" y="695325"/>
            <a:ext cx="4649788" cy="3487738"/>
          </a:xfrm>
          <a:prstGeom prst="rect">
            <a:avLst/>
          </a:prstGeom>
          <a:ln/>
        </p:spPr>
      </p:sp>
      <p:sp>
        <p:nvSpPr>
          <p:cNvPr id="148483" name="Rectangle 3"/>
          <p:cNvSpPr>
            <a:spLocks noGrp="1" noChangeArrowheads="1"/>
          </p:cNvSpPr>
          <p:nvPr>
            <p:ph type="body" idx="1"/>
          </p:nvPr>
        </p:nvSpPr>
        <p:spPr>
          <a:xfrm>
            <a:off x="699425" y="4417405"/>
            <a:ext cx="5611566" cy="4183380"/>
          </a:xfrm>
          <a:prstGeom prst="rect">
            <a:avLst/>
          </a:prstGeom>
        </p:spPr>
        <p:txBody>
          <a:bodyPr/>
          <a:lstStyle/>
          <a:p>
            <a:pPr>
              <a:tabLst>
                <a:tab pos="1609113" algn="r"/>
                <a:tab pos="2168315" algn="r"/>
                <a:tab pos="2749824" algn="r"/>
                <a:tab pos="3328150" algn="r"/>
                <a:tab pos="3892136" algn="r"/>
                <a:tab pos="4470458" algn="r"/>
                <a:tab pos="5165085" algn="r"/>
              </a:tabLst>
            </a:pPr>
            <a:r>
              <a:rPr lang="en-US" dirty="0" smtClean="0">
                <a:latin typeface="Arial Narrow" pitchFamily="34" charset="0"/>
              </a:rPr>
              <a:t>FY17 </a:t>
            </a:r>
            <a:r>
              <a:rPr lang="en-US" dirty="0">
                <a:latin typeface="Arial Narrow" pitchFamily="34" charset="0"/>
              </a:rPr>
              <a:t>sales forecast reflects </a:t>
            </a:r>
            <a:r>
              <a:rPr lang="en-US" dirty="0" smtClean="0">
                <a:latin typeface="Arial Narrow" pitchFamily="34" charset="0"/>
              </a:rPr>
              <a:t>PB18 </a:t>
            </a:r>
            <a:r>
              <a:rPr lang="en-US" dirty="0">
                <a:latin typeface="Arial Narrow" pitchFamily="34" charset="0"/>
              </a:rPr>
              <a:t>figure of </a:t>
            </a:r>
            <a:r>
              <a:rPr lang="en-US" dirty="0" smtClean="0">
                <a:latin typeface="Arial Narrow" pitchFamily="34" charset="0"/>
              </a:rPr>
              <a:t>$2.205B</a:t>
            </a:r>
          </a:p>
          <a:p>
            <a:pPr>
              <a:tabLst>
                <a:tab pos="1609113" algn="r"/>
                <a:tab pos="2168315" algn="r"/>
                <a:tab pos="2749824" algn="r"/>
                <a:tab pos="3328150" algn="r"/>
                <a:tab pos="3892136" algn="r"/>
                <a:tab pos="4470458" algn="r"/>
                <a:tab pos="5165085" algn="r"/>
              </a:tabLst>
            </a:pPr>
            <a:r>
              <a:rPr lang="en-US" dirty="0" smtClean="0">
                <a:latin typeface="Arial Narrow" pitchFamily="34" charset="0"/>
              </a:rPr>
              <a:t>	</a:t>
            </a:r>
            <a:r>
              <a:rPr lang="en-US" u="sng" dirty="0" smtClean="0">
                <a:latin typeface="Arial Narrow" pitchFamily="34" charset="0"/>
              </a:rPr>
              <a:t>FY09	FY10	FY11	FY12	FY13	FY14   	FY15         FY16</a:t>
            </a:r>
          </a:p>
          <a:p>
            <a:pPr>
              <a:tabLst>
                <a:tab pos="1584830" algn="r"/>
                <a:tab pos="2097385" algn="r"/>
                <a:tab pos="2690124" algn="r"/>
                <a:tab pos="3251417" algn="r"/>
                <a:tab pos="3811139" algn="r"/>
                <a:tab pos="4372434" algn="r"/>
                <a:tab pos="4933727" algn="r"/>
              </a:tabLst>
            </a:pPr>
            <a:r>
              <a:rPr lang="en-US" b="1" dirty="0">
                <a:latin typeface="Arial Narrow" pitchFamily="34" charset="0"/>
              </a:rPr>
              <a:t>Sales</a:t>
            </a:r>
            <a:r>
              <a:rPr lang="en-US" dirty="0">
                <a:latin typeface="Arial Narrow" pitchFamily="34" charset="0"/>
              </a:rPr>
              <a:t>	</a:t>
            </a:r>
            <a:r>
              <a:rPr lang="en-US" dirty="0" smtClean="0">
                <a:latin typeface="Arial Narrow" pitchFamily="34" charset="0"/>
              </a:rPr>
              <a:t>4.758B</a:t>
            </a:r>
            <a:r>
              <a:rPr lang="en-US" dirty="0">
                <a:latin typeface="Arial Narrow" pitchFamily="34" charset="0"/>
              </a:rPr>
              <a:t>	4.713B	</a:t>
            </a:r>
            <a:r>
              <a:rPr lang="en-US" dirty="0" smtClean="0">
                <a:latin typeface="Arial Narrow" pitchFamily="34" charset="0"/>
              </a:rPr>
              <a:t>4.602B	4.202B	3.445B	2.775B	    2.275B        2.268B</a:t>
            </a:r>
            <a:r>
              <a:rPr lang="en-US" dirty="0">
                <a:latin typeface="Arial Narrow" pitchFamily="34" charset="0"/>
              </a:rPr>
              <a:t/>
            </a:r>
            <a:br>
              <a:rPr lang="en-US" dirty="0">
                <a:latin typeface="Arial Narrow" pitchFamily="34" charset="0"/>
              </a:rPr>
            </a:br>
            <a:r>
              <a:rPr lang="en-US" b="1" dirty="0">
                <a:latin typeface="Arial Narrow" pitchFamily="34" charset="0"/>
              </a:rPr>
              <a:t>Obligations	</a:t>
            </a:r>
            <a:r>
              <a:rPr lang="en-US" dirty="0" smtClean="0">
                <a:latin typeface="Arial Narrow" pitchFamily="34" charset="0"/>
              </a:rPr>
              <a:t>4.488B</a:t>
            </a:r>
            <a:r>
              <a:rPr lang="en-US" dirty="0">
                <a:latin typeface="Arial Narrow" pitchFamily="34" charset="0"/>
              </a:rPr>
              <a:t>	4.471B	4.309B	</a:t>
            </a:r>
            <a:r>
              <a:rPr lang="en-US" dirty="0" smtClean="0">
                <a:latin typeface="Arial Narrow" pitchFamily="34" charset="0"/>
              </a:rPr>
              <a:t>4.414B	2.794B	2.512B	    2.022B        2.117B</a:t>
            </a:r>
            <a:r>
              <a:rPr lang="en-US" dirty="0">
                <a:latin typeface="Arial Narrow" pitchFamily="34" charset="0"/>
              </a:rPr>
              <a:t/>
            </a:r>
            <a:br>
              <a:rPr lang="en-US" dirty="0">
                <a:latin typeface="Arial Narrow" pitchFamily="34" charset="0"/>
              </a:rPr>
            </a:br>
            <a:r>
              <a:rPr lang="en-US" b="1" dirty="0">
                <a:latin typeface="Arial Narrow" pitchFamily="34" charset="0"/>
              </a:rPr>
              <a:t>Inventory</a:t>
            </a:r>
            <a:r>
              <a:rPr lang="en-US" dirty="0">
                <a:latin typeface="Arial Narrow" pitchFamily="34" charset="0"/>
              </a:rPr>
              <a:t>	</a:t>
            </a:r>
            <a:r>
              <a:rPr lang="en-US" dirty="0" smtClean="0">
                <a:latin typeface="Arial Narrow" pitchFamily="34" charset="0"/>
              </a:rPr>
              <a:t>471.5M</a:t>
            </a:r>
            <a:r>
              <a:rPr lang="en-US" dirty="0">
                <a:latin typeface="Arial Narrow" pitchFamily="34" charset="0"/>
              </a:rPr>
              <a:t>	</a:t>
            </a:r>
            <a:r>
              <a:rPr lang="en-US" dirty="0" smtClean="0">
                <a:latin typeface="Arial Narrow" pitchFamily="34" charset="0"/>
              </a:rPr>
              <a:t>438.5M</a:t>
            </a:r>
            <a:r>
              <a:rPr lang="en-US" dirty="0">
                <a:latin typeface="Arial Narrow" pitchFamily="34" charset="0"/>
              </a:rPr>
              <a:t>	</a:t>
            </a:r>
            <a:r>
              <a:rPr lang="en-US" dirty="0" smtClean="0">
                <a:latin typeface="Arial Narrow" pitchFamily="34" charset="0"/>
              </a:rPr>
              <a:t>431.3M	444.4M	424.8M	410.1M	    448.6M       610M</a:t>
            </a:r>
            <a:endParaRPr lang="en-US" dirty="0">
              <a:latin typeface="Arial Narrow" pitchFamily="34" charset="0"/>
            </a:endParaRPr>
          </a:p>
          <a:p>
            <a:pPr>
              <a:tabLst>
                <a:tab pos="1601277" algn="r"/>
                <a:tab pos="2158723" algn="r"/>
                <a:tab pos="2739858" algn="r"/>
                <a:tab pos="3316254" algn="r"/>
                <a:tab pos="3878438" algn="r"/>
                <a:tab pos="4529052" algn="r"/>
              </a:tabLst>
            </a:pPr>
            <a:r>
              <a:rPr lang="en-US" dirty="0">
                <a:latin typeface="Arial Narrow" pitchFamily="34" charset="0"/>
              </a:rPr>
              <a:t>POC</a:t>
            </a:r>
            <a:r>
              <a:rPr lang="en-US" dirty="0" smtClean="0">
                <a:latin typeface="Arial Narrow" pitchFamily="34" charset="0"/>
              </a:rPr>
              <a:t>:  </a:t>
            </a:r>
            <a:r>
              <a:rPr lang="en-US" dirty="0">
                <a:latin typeface="Arial Narrow" pitchFamily="34" charset="0"/>
              </a:rPr>
              <a:t>	Roseann </a:t>
            </a:r>
            <a:r>
              <a:rPr lang="en-US" dirty="0" err="1" smtClean="0">
                <a:latin typeface="Arial Narrow" pitchFamily="34" charset="0"/>
              </a:rPr>
              <a:t>Falsetta</a:t>
            </a:r>
            <a:r>
              <a:rPr lang="en-US" dirty="0" smtClean="0">
                <a:latin typeface="Arial Narrow" pitchFamily="34" charset="0"/>
              </a:rPr>
              <a:t> / Nina </a:t>
            </a:r>
            <a:r>
              <a:rPr lang="en-US" dirty="0">
                <a:latin typeface="Arial Narrow" pitchFamily="34" charset="0"/>
              </a:rPr>
              <a:t>DiTomo </a:t>
            </a:r>
            <a:r>
              <a:rPr lang="en-US" dirty="0" smtClean="0">
                <a:latin typeface="Arial Narrow" pitchFamily="34" charset="0"/>
              </a:rPr>
              <a:t>– sales</a:t>
            </a:r>
          </a:p>
          <a:p>
            <a:pPr>
              <a:tabLst>
                <a:tab pos="1601277" algn="r"/>
                <a:tab pos="2158723" algn="r"/>
                <a:tab pos="2739858" algn="r"/>
                <a:tab pos="3316254" algn="r"/>
                <a:tab pos="3878438" algn="r"/>
                <a:tab pos="4529052" algn="r"/>
              </a:tabLst>
            </a:pPr>
            <a:r>
              <a:rPr lang="en-US" dirty="0">
                <a:latin typeface="Arial Narrow" pitchFamily="34" charset="0"/>
              </a:rPr>
              <a:t/>
            </a:r>
            <a:br>
              <a:rPr lang="en-US" dirty="0">
                <a:latin typeface="Arial Narrow" pitchFamily="34" charset="0"/>
              </a:rPr>
            </a:br>
            <a:r>
              <a:rPr lang="en-US" b="1" dirty="0" smtClean="0">
                <a:latin typeface="Arial Narrow" pitchFamily="34" charset="0"/>
              </a:rPr>
              <a:t>Personnel   </a:t>
            </a:r>
            <a:r>
              <a:rPr lang="en-US" dirty="0" smtClean="0">
                <a:latin typeface="Arial Narrow" pitchFamily="34" charset="0"/>
              </a:rPr>
              <a:t>POC:  Sharon Szeliga, Amelia McGarvey, Gary Lefebvre, Cathy Kelley</a:t>
            </a:r>
          </a:p>
          <a:p>
            <a:pPr>
              <a:tabLst>
                <a:tab pos="1801696" algn="r"/>
                <a:tab pos="1928381" algn="l"/>
              </a:tabLst>
            </a:pPr>
            <a:r>
              <a:rPr lang="en-US" dirty="0" smtClean="0">
                <a:latin typeface="Arial Narrow" pitchFamily="34" charset="0"/>
              </a:rPr>
              <a:t>FY15 civ authorization	326	</a:t>
            </a:r>
            <a:r>
              <a:rPr lang="en-US" baseline="0" dirty="0" smtClean="0">
                <a:latin typeface="Arial Narrow" pitchFamily="34" charset="0"/>
              </a:rPr>
              <a:t>(interns not </a:t>
            </a:r>
            <a:r>
              <a:rPr lang="en-US" baseline="0" dirty="0" err="1" smtClean="0">
                <a:latin typeface="Arial Narrow" pitchFamily="34" charset="0"/>
              </a:rPr>
              <a:t>incl</a:t>
            </a:r>
            <a:r>
              <a:rPr lang="en-US" baseline="0" dirty="0" smtClean="0">
                <a:latin typeface="Arial Narrow" pitchFamily="34" charset="0"/>
              </a:rPr>
              <a:t>)</a:t>
            </a:r>
          </a:p>
          <a:p>
            <a:pPr>
              <a:tabLst>
                <a:tab pos="1801696" algn="r"/>
                <a:tab pos="1928381" algn="l"/>
              </a:tabLst>
            </a:pPr>
            <a:r>
              <a:rPr lang="en-US" dirty="0" smtClean="0">
                <a:latin typeface="Arial Narrow" pitchFamily="34" charset="0"/>
              </a:rPr>
              <a:t>FY15 mil </a:t>
            </a:r>
            <a:r>
              <a:rPr lang="en-US" dirty="0" err="1" smtClean="0">
                <a:latin typeface="Arial Narrow" pitchFamily="34" charset="0"/>
              </a:rPr>
              <a:t>auth</a:t>
            </a:r>
            <a:r>
              <a:rPr lang="en-US" dirty="0" smtClean="0">
                <a:latin typeface="Arial Narrow" pitchFamily="34" charset="0"/>
              </a:rPr>
              <a:t>	13	</a:t>
            </a:r>
          </a:p>
          <a:p>
            <a:pPr>
              <a:tabLst>
                <a:tab pos="1801696" algn="r"/>
                <a:tab pos="1928381" algn="l"/>
              </a:tabLst>
            </a:pPr>
            <a:r>
              <a:rPr lang="en-US" b="1" dirty="0" smtClean="0">
                <a:latin typeface="Arial Narrow" pitchFamily="34" charset="0"/>
              </a:rPr>
              <a:t>FY15 business statistics   </a:t>
            </a:r>
            <a:r>
              <a:rPr lang="en-US" dirty="0" smtClean="0">
                <a:latin typeface="Arial Narrow" pitchFamily="34" charset="0"/>
              </a:rPr>
              <a:t>POC:  John Graybill</a:t>
            </a:r>
            <a:br>
              <a:rPr lang="en-US" dirty="0" smtClean="0">
                <a:latin typeface="Arial Narrow" pitchFamily="34" charset="0"/>
              </a:rPr>
            </a:br>
            <a:r>
              <a:rPr lang="en-US" dirty="0" smtClean="0">
                <a:latin typeface="Arial Narrow" pitchFamily="34" charset="0"/>
              </a:rPr>
              <a:t>Customers:	27,000</a:t>
            </a:r>
            <a:br>
              <a:rPr lang="en-US" dirty="0" smtClean="0">
                <a:latin typeface="Arial Narrow" pitchFamily="34" charset="0"/>
              </a:rPr>
            </a:br>
            <a:r>
              <a:rPr lang="en-US" dirty="0" smtClean="0">
                <a:latin typeface="Arial Narrow" pitchFamily="34" charset="0"/>
              </a:rPr>
              <a:t>Orders:	930k monthly / 11.7M annually</a:t>
            </a:r>
            <a:r>
              <a:rPr lang="en-US" baseline="0" dirty="0" smtClean="0">
                <a:latin typeface="Arial Narrow" pitchFamily="34" charset="0"/>
              </a:rPr>
              <a:t/>
            </a:r>
            <a:br>
              <a:rPr lang="en-US" baseline="0" dirty="0" smtClean="0">
                <a:latin typeface="Arial Narrow" pitchFamily="34" charset="0"/>
              </a:rPr>
            </a:br>
            <a:r>
              <a:rPr lang="en-US" dirty="0" smtClean="0">
                <a:latin typeface="Arial Narrow" pitchFamily="34" charset="0"/>
              </a:rPr>
              <a:t>Items:	50,000	POC:  John </a:t>
            </a:r>
            <a:r>
              <a:rPr lang="en-US" dirty="0" err="1" smtClean="0">
                <a:latin typeface="Arial Narrow" pitchFamily="34" charset="0"/>
              </a:rPr>
              <a:t>Grabill</a:t>
            </a:r>
            <a:r>
              <a:rPr lang="en-US" dirty="0" smtClean="0">
                <a:latin typeface="Arial Narrow" pitchFamily="34" charset="0"/>
              </a:rPr>
              <a:t> / Leah Aleman</a:t>
            </a:r>
          </a:p>
          <a:p>
            <a:pPr>
              <a:tabLst>
                <a:tab pos="842727" algn="l"/>
                <a:tab pos="1811235" algn="r"/>
                <a:tab pos="2037639" algn="l"/>
              </a:tabLst>
            </a:pPr>
            <a:r>
              <a:rPr lang="en-US" dirty="0" smtClean="0">
                <a:latin typeface="Arial Narrow" pitchFamily="34" charset="0"/>
              </a:rPr>
              <a:t>Suppliers:	CONUS	421</a:t>
            </a:r>
          </a:p>
          <a:p>
            <a:pPr>
              <a:tabLst>
                <a:tab pos="842727" algn="l"/>
                <a:tab pos="1811235" algn="r"/>
                <a:tab pos="2037639" algn="l"/>
              </a:tabLst>
            </a:pPr>
            <a:r>
              <a:rPr lang="en-US" baseline="0" dirty="0">
                <a:latin typeface="Arial Narrow" pitchFamily="34" charset="0"/>
              </a:rPr>
              <a:t>	</a:t>
            </a:r>
            <a:r>
              <a:rPr lang="en-US" baseline="0" dirty="0" smtClean="0">
                <a:latin typeface="Arial Narrow" pitchFamily="34" charset="0"/>
              </a:rPr>
              <a:t>OCONUS	</a:t>
            </a:r>
            <a:r>
              <a:rPr lang="en-US" u="sng" baseline="0" dirty="0" smtClean="0">
                <a:latin typeface="Arial Narrow" pitchFamily="34" charset="0"/>
              </a:rPr>
              <a:t>   </a:t>
            </a:r>
            <a:r>
              <a:rPr lang="en-US" u="sng" dirty="0" smtClean="0">
                <a:latin typeface="Arial Narrow" pitchFamily="34" charset="0"/>
              </a:rPr>
              <a:t>87</a:t>
            </a:r>
            <a:endParaRPr lang="en-US" u="sng" baseline="0" dirty="0" smtClean="0">
              <a:latin typeface="Arial Narrow" pitchFamily="34" charset="0"/>
            </a:endParaRPr>
          </a:p>
          <a:p>
            <a:pPr>
              <a:tabLst>
                <a:tab pos="842727" algn="l"/>
                <a:tab pos="1811235" algn="r"/>
                <a:tab pos="2037639" algn="l"/>
              </a:tabLst>
            </a:pPr>
            <a:r>
              <a:rPr lang="en-US" dirty="0">
                <a:latin typeface="Arial Narrow" pitchFamily="34" charset="0"/>
              </a:rPr>
              <a:t>	</a:t>
            </a:r>
            <a:r>
              <a:rPr lang="en-US" dirty="0" smtClean="0">
                <a:latin typeface="Arial Narrow" pitchFamily="34" charset="0"/>
              </a:rPr>
              <a:t>	508</a:t>
            </a:r>
            <a:endParaRPr lang="en-US" baseline="0" dirty="0" smtClean="0">
              <a:latin typeface="Arial Narrow" pitchFamily="34" charset="0"/>
            </a:endParaRPr>
          </a:p>
        </p:txBody>
      </p:sp>
    </p:spTree>
    <p:extLst>
      <p:ext uri="{BB962C8B-B14F-4D97-AF65-F5344CB8AC3E}">
        <p14:creationId xmlns:p14="http://schemas.microsoft.com/office/powerpoint/2010/main" val="244465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201738" y="696913"/>
            <a:ext cx="4606925" cy="3455987"/>
          </a:xfrm>
          <a:prstGeom prst="rect">
            <a:avLst/>
          </a:prstGeom>
          <a:ln/>
        </p:spPr>
      </p:sp>
      <p:sp>
        <p:nvSpPr>
          <p:cNvPr id="116739" name="Rectangle 3"/>
          <p:cNvSpPr>
            <a:spLocks noGrp="1" noChangeArrowheads="1"/>
          </p:cNvSpPr>
          <p:nvPr>
            <p:ph type="body" idx="1"/>
          </p:nvPr>
        </p:nvSpPr>
        <p:spPr>
          <a:xfrm>
            <a:off x="701040" y="4381114"/>
            <a:ext cx="5608320" cy="4148918"/>
          </a:xfrm>
          <a:prstGeom prst="rect">
            <a:avLst/>
          </a:prstGeom>
        </p:spPr>
        <p:txBody>
          <a:bodyPr/>
          <a:lstStyle/>
          <a:p>
            <a:pPr>
              <a:tabLst>
                <a:tab pos="1844853" algn="r"/>
              </a:tabLst>
            </a:pPr>
            <a:r>
              <a:rPr lang="en-US" dirty="0" smtClean="0"/>
              <a:t>Market Ready (milk, bread, soda) calculated as obs + surcharge</a:t>
            </a:r>
            <a:r>
              <a:rPr lang="en-US" baseline="0" dirty="0" smtClean="0"/>
              <a:t> (4.6%) and subtracted from total Produce sales figure.</a:t>
            </a:r>
            <a:endParaRPr lang="en-US" dirty="0" smtClean="0"/>
          </a:p>
        </p:txBody>
      </p:sp>
    </p:spTree>
    <p:extLst>
      <p:ext uri="{BB962C8B-B14F-4D97-AF65-F5344CB8AC3E}">
        <p14:creationId xmlns:p14="http://schemas.microsoft.com/office/powerpoint/2010/main" val="112208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CONUS</a:t>
            </a:r>
            <a:r>
              <a:rPr lang="en-US" baseline="0" dirty="0" smtClean="0"/>
              <a:t> supports other non-DoD customers such as Job Corps, US Forestry and Native American Tribes</a:t>
            </a:r>
            <a:endParaRPr lang="en-US" dirty="0" smtClean="0"/>
          </a:p>
        </p:txBody>
      </p:sp>
      <p:sp>
        <p:nvSpPr>
          <p:cNvPr id="4" name="Slide Number Placeholder 3"/>
          <p:cNvSpPr>
            <a:spLocks noGrp="1"/>
          </p:cNvSpPr>
          <p:nvPr>
            <p:ph type="sldNum" sz="quarter" idx="10"/>
          </p:nvPr>
        </p:nvSpPr>
        <p:spPr/>
        <p:txBody>
          <a:bodyPr/>
          <a:lstStyle/>
          <a:p>
            <a:fld id="{F4C23252-4257-4275-9948-461AD17FFBDB}" type="slidenum">
              <a:rPr lang="en-US" smtClean="0"/>
              <a:pPr/>
              <a:t>7</a:t>
            </a:fld>
            <a:endParaRPr lang="en-US"/>
          </a:p>
        </p:txBody>
      </p:sp>
    </p:spTree>
    <p:extLst>
      <p:ext uri="{BB962C8B-B14F-4D97-AF65-F5344CB8AC3E}">
        <p14:creationId xmlns:p14="http://schemas.microsoft.com/office/powerpoint/2010/main" val="28978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23252-4257-4275-9948-461AD17FFBDB}" type="slidenum">
              <a:rPr lang="en-US" smtClean="0"/>
              <a:pPr/>
              <a:t>8</a:t>
            </a:fld>
            <a:endParaRPr lang="en-US"/>
          </a:p>
        </p:txBody>
      </p:sp>
    </p:spTree>
    <p:extLst>
      <p:ext uri="{BB962C8B-B14F-4D97-AF65-F5344CB8AC3E}">
        <p14:creationId xmlns:p14="http://schemas.microsoft.com/office/powerpoint/2010/main" val="87205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DOS Requirement</a:t>
            </a:r>
          </a:p>
          <a:p>
            <a:r>
              <a:rPr lang="en-US" dirty="0" smtClean="0"/>
              <a:t>Japan &amp; Okinawa – 60 DOS</a:t>
            </a:r>
          </a:p>
          <a:p>
            <a:r>
              <a:rPr lang="en-US" dirty="0" smtClean="0"/>
              <a:t>Singapore &amp; Philippines – 75 DOS excluding</a:t>
            </a:r>
            <a:r>
              <a:rPr lang="en-US" baseline="0" dirty="0" smtClean="0"/>
              <a:t> FFV and LMR items. DOS lowered from 90 to 75 due to no homeported ships and few land based customers </a:t>
            </a:r>
            <a:endParaRPr lang="en-US" dirty="0" smtClean="0"/>
          </a:p>
          <a:p>
            <a:r>
              <a:rPr lang="en-US" dirty="0" smtClean="0"/>
              <a:t>Europe Zone 1,2,3 – 60 DOS</a:t>
            </a:r>
          </a:p>
          <a:p>
            <a:r>
              <a:rPr lang="en-US" dirty="0" smtClean="0"/>
              <a:t>Europe Zone 4 (Ships) – 60 (SL &lt; 180) or 90 (SL ≥ 181)</a:t>
            </a:r>
          </a:p>
          <a:p>
            <a:r>
              <a:rPr lang="en-US" dirty="0" smtClean="0"/>
              <a:t>SAPNEA Zone 1 &amp; 2 – 60 (SL &lt; 180) or 90 (SL ≥ 181)</a:t>
            </a:r>
          </a:p>
        </p:txBody>
      </p:sp>
      <p:sp>
        <p:nvSpPr>
          <p:cNvPr id="4" name="Slide Number Placeholder 3"/>
          <p:cNvSpPr>
            <a:spLocks noGrp="1"/>
          </p:cNvSpPr>
          <p:nvPr>
            <p:ph type="sldNum" sz="quarter" idx="10"/>
          </p:nvPr>
        </p:nvSpPr>
        <p:spPr/>
        <p:txBody>
          <a:bodyPr/>
          <a:lstStyle/>
          <a:p>
            <a:fld id="{F4C23252-4257-4275-9948-461AD17FFBDB}" type="slidenum">
              <a:rPr lang="en-US" smtClean="0"/>
              <a:pPr/>
              <a:t>9</a:t>
            </a:fld>
            <a:endParaRPr lang="en-US"/>
          </a:p>
        </p:txBody>
      </p:sp>
    </p:spTree>
    <p:extLst>
      <p:ext uri="{BB962C8B-B14F-4D97-AF65-F5344CB8AC3E}">
        <p14:creationId xmlns:p14="http://schemas.microsoft.com/office/powerpoint/2010/main" val="1686313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0" y="69850"/>
            <a:ext cx="9144000" cy="738188"/>
          </a:xfrm>
          <a:prstGeom prst="rect">
            <a:avLst/>
          </a:prstGeom>
          <a:noFill/>
          <a:effectLst>
            <a:outerShdw blurRad="50800" dist="38100" dir="5400000" algn="t" rotWithShape="0">
              <a:prstClr val="black">
                <a:alpha val="88000"/>
              </a:prstClr>
            </a:outerShdw>
          </a:effectLst>
        </p:spPr>
        <p:txBody>
          <a:bodyPr>
            <a:spAutoFit/>
          </a:bodyPr>
          <a:lstStyle/>
          <a:p>
            <a:pPr algn="ctr">
              <a:defRPr/>
            </a:pPr>
            <a:r>
              <a:rPr lang="en-US" sz="2800" dirty="0">
                <a:solidFill>
                  <a:prstClr val="black"/>
                </a:solidFill>
                <a:latin typeface="Copperplate Gothic Bold" pitchFamily="34" charset="0"/>
                <a:ea typeface="Cambria Math" pitchFamily="18" charset="0"/>
              </a:rPr>
              <a:t>DEFENSE LOGISTICS AGENCY</a:t>
            </a:r>
          </a:p>
          <a:p>
            <a:pPr algn="ctr">
              <a:defRPr/>
            </a:pPr>
            <a:r>
              <a:rPr lang="en-US" sz="1400" dirty="0">
                <a:solidFill>
                  <a:prstClr val="black"/>
                </a:solidFill>
                <a:latin typeface="Copperplate Gothic Bold" pitchFamily="34" charset="0"/>
                <a:ea typeface="Cambria Math" pitchFamily="18" charset="0"/>
              </a:rPr>
              <a:t>AMERICA’S COMBAT LOGISTICS SUPPORT AGENCY</a:t>
            </a:r>
          </a:p>
        </p:txBody>
      </p:sp>
      <p:sp>
        <p:nvSpPr>
          <p:cNvPr id="3" name="Rectangle 2"/>
          <p:cNvSpPr/>
          <p:nvPr userDrawn="1"/>
        </p:nvSpPr>
        <p:spPr>
          <a:xfrm>
            <a:off x="8001000" y="9906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userDrawn="1"/>
        </p:nvSpPr>
        <p:spPr>
          <a:xfrm>
            <a:off x="8001000" y="1066800"/>
            <a:ext cx="152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6" name="Picture 10" descr="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0" y="1282700"/>
            <a:ext cx="48895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457200" y="2843212"/>
            <a:ext cx="8229600" cy="884238"/>
          </a:xfrm>
        </p:spPr>
        <p:txBody>
          <a:bodyPr>
            <a:normAutofit/>
          </a:bodyPr>
          <a:lstStyle>
            <a:lvl1pPr algn="ctr">
              <a:defRPr sz="400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3803650"/>
            <a:ext cx="8229600" cy="615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cxnSp>
        <p:nvCxnSpPr>
          <p:cNvPr id="10" name="Straight Connector 9"/>
          <p:cNvCxnSpPr/>
          <p:nvPr userDrawn="1"/>
        </p:nvCxnSpPr>
        <p:spPr>
          <a:xfrm>
            <a:off x="0" y="914400"/>
            <a:ext cx="9144000" cy="0"/>
          </a:xfrm>
          <a:prstGeom prst="line">
            <a:avLst/>
          </a:prstGeom>
          <a:ln w="63500"/>
        </p:spPr>
        <p:style>
          <a:lnRef idx="2">
            <a:schemeClr val="dk1"/>
          </a:lnRef>
          <a:fillRef idx="0">
            <a:schemeClr val="dk1"/>
          </a:fillRef>
          <a:effectRef idx="1">
            <a:schemeClr val="dk1"/>
          </a:effectRef>
          <a:fontRef idx="minor">
            <a:schemeClr val="tx1"/>
          </a:fontRef>
        </p:style>
      </p:cxnSp>
      <p:sp>
        <p:nvSpPr>
          <p:cNvPr id="12" name="TextBox 11"/>
          <p:cNvSpPr txBox="1"/>
          <p:nvPr userDrawn="1"/>
        </p:nvSpPr>
        <p:spPr bwMode="auto">
          <a:xfrm>
            <a:off x="0" y="6606208"/>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a:defRPr/>
            </a:pPr>
            <a:r>
              <a:rPr lang="en-US" sz="950" dirty="0">
                <a:solidFill>
                  <a:prstClr val="black"/>
                </a:solidFill>
                <a:latin typeface="Copperplate Gothic Bold" pitchFamily="34" charset="0"/>
                <a:ea typeface="Cambria Math" pitchFamily="18" charset="0"/>
              </a:rPr>
              <a:t>WARFIGHTER </a:t>
            </a:r>
            <a:r>
              <a:rPr lang="en-US" sz="950" dirty="0" smtClean="0">
                <a:solidFill>
                  <a:prstClr val="black"/>
                </a:solidFill>
                <a:latin typeface="Copperplate Gothic Bold" pitchFamily="34" charset="0"/>
                <a:ea typeface="Cambria Math" pitchFamily="18" charset="0"/>
              </a:rPr>
              <a:t>FIRST  -  PEOPLE </a:t>
            </a:r>
            <a:r>
              <a:rPr lang="en-US" sz="950" dirty="0">
                <a:solidFill>
                  <a:prstClr val="black"/>
                </a:solidFill>
                <a:latin typeface="Copperplate Gothic Bold" pitchFamily="34" charset="0"/>
                <a:ea typeface="Cambria Math" pitchFamily="18" charset="0"/>
              </a:rPr>
              <a:t>&amp; </a:t>
            </a:r>
            <a:r>
              <a:rPr lang="en-US" sz="950" dirty="0" smtClean="0">
                <a:solidFill>
                  <a:prstClr val="black"/>
                </a:solidFill>
                <a:latin typeface="Copperplate Gothic Bold" pitchFamily="34" charset="0"/>
                <a:ea typeface="Cambria Math" pitchFamily="18" charset="0"/>
              </a:rPr>
              <a:t>CULTURE  -  STRATEGIC ENGAGEMENT  -  FINANCIAL STEWARDSHIP  -  PROCESS </a:t>
            </a:r>
            <a:r>
              <a:rPr lang="en-US" sz="950" dirty="0">
                <a:solidFill>
                  <a:prstClr val="black"/>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34403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5" descr="Q:\DR\Administrative\Photos for Briefs\DLA Logos\DLA-Logo-Clear.gif"/>
          <p:cNvPicPr>
            <a:picLocks noChangeAspect="1" noChangeArrowheads="1"/>
          </p:cNvPicPr>
          <p:nvPr/>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6" name="Slide Number Placeholder 5"/>
          <p:cNvSpPr txBox="1">
            <a:spLocks/>
          </p:cNvSpPr>
          <p:nvPr/>
        </p:nvSpPr>
        <p:spPr>
          <a:xfrm>
            <a:off x="7010400" y="6492875"/>
            <a:ext cx="2133600" cy="365125"/>
          </a:xfrm>
          <a:prstGeom prst="rect">
            <a:avLst/>
          </a:prstGeom>
        </p:spPr>
        <p:txBody>
          <a:bodyPr anchor="ctr"/>
          <a:lstStyle>
            <a:lvl1pPr>
              <a:defRPr/>
            </a:lvl1pPr>
          </a:lstStyle>
          <a:p>
            <a:pPr algn="r" fontAlgn="auto">
              <a:spcBef>
                <a:spcPts val="0"/>
              </a:spcBef>
              <a:spcAft>
                <a:spcPts val="0"/>
              </a:spcAft>
              <a:defRPr/>
            </a:pPr>
            <a:fld id="{C9B5E383-BF36-463C-98C3-C0EE411C4BF6}"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title" idx="4294967295"/>
          </p:nvPr>
        </p:nvSpPr>
        <p:spPr>
          <a:xfrm>
            <a:off x="609600" y="0"/>
            <a:ext cx="8229600" cy="1143000"/>
          </a:xfrm>
          <a:prstGeom prst="rect">
            <a:avLst/>
          </a:prstGeom>
        </p:spPr>
        <p:txBody>
          <a:bodyPr/>
          <a:lstStyle/>
          <a:p>
            <a:r>
              <a:rPr lang="en-US" smtClean="0"/>
              <a:t>Click to edit Master title style</a:t>
            </a:r>
            <a:endParaRPr lang="en-US" dirty="0" smtClean="0"/>
          </a:p>
        </p:txBody>
      </p:sp>
      <p:pic>
        <p:nvPicPr>
          <p:cNvPr id="7" name="Picture 5" descr="Q:\DR\Administrative\Photos for Briefs\DLA Logos\DLA-Logo-Clear.gif"/>
          <p:cNvPicPr>
            <a:picLocks noChangeAspect="1" noChangeArrowheads="1"/>
          </p:cNvPicPr>
          <p:nvPr/>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9" name="Slide Number Placeholder 5"/>
          <p:cNvSpPr txBox="1">
            <a:spLocks/>
          </p:cNvSpPr>
          <p:nvPr/>
        </p:nvSpPr>
        <p:spPr>
          <a:xfrm>
            <a:off x="7010400" y="6492875"/>
            <a:ext cx="2133600" cy="365125"/>
          </a:xfrm>
          <a:prstGeom prst="rect">
            <a:avLst/>
          </a:prstGeom>
        </p:spPr>
        <p:txBody>
          <a:bodyPr anchor="ctr"/>
          <a:lstStyle>
            <a:lvl1pPr>
              <a:defRPr/>
            </a:lvl1pPr>
          </a:lstStyle>
          <a:p>
            <a:pPr algn="r" fontAlgn="auto">
              <a:spcBef>
                <a:spcPts val="0"/>
              </a:spcBef>
              <a:spcAft>
                <a:spcPts val="0"/>
              </a:spcAft>
              <a:defRPr/>
            </a:pPr>
            <a:fld id="{C9B5E383-BF36-463C-98C3-C0EE411C4BF6}"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91157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63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47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075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0322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12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554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801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833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C061B24A-CD42-4E79-BA9C-AFBAC2C2A0C2}"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50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Holder 4"/>
          <p:cNvSpPr>
            <a:spLocks noGrp="1"/>
          </p:cNvSpPr>
          <p:nvPr>
            <p:ph type="ftr" sz="quarter" idx="3"/>
          </p:nvPr>
        </p:nvSpPr>
        <p:spPr>
          <a:xfrm>
            <a:off x="76200" y="6629400"/>
            <a:ext cx="8915400" cy="146194"/>
          </a:xfrm>
          <a:prstGeom prst="rect">
            <a:avLst/>
          </a:prstGeom>
        </p:spPr>
        <p:txBody>
          <a:bodyPr wrap="square" lIns="0" tIns="0" rIns="0" bIns="0">
            <a:spAutoFit/>
          </a:bodyPr>
          <a:lstStyle>
            <a:lvl1pPr>
              <a:defRPr sz="950" b="0" i="0">
                <a:solidFill>
                  <a:schemeClr val="tx1">
                    <a:alpha val="45000"/>
                  </a:schemeClr>
                </a:solidFill>
                <a:latin typeface="Copperplate Gothic Bold"/>
                <a:cs typeface="Copperplate Gothic Bold"/>
              </a:defRPr>
            </a:lvl1pPr>
          </a:lstStyle>
          <a:p>
            <a:pPr marL="12700"/>
            <a:r>
              <a:rPr lang="en-US" spc="-10" dirty="0" smtClean="0"/>
              <a:t>WARFIGHTER FIRST    -    PEOPLE &amp; CULTURE    -    STRATEGIC  ENGAGEMENT   -   FINANCIAL  STEWARDSHIP   -   PROCESS  EXCELLENCE  </a:t>
            </a:r>
            <a:endParaRPr lang="en-US" spc="-10" dirty="0"/>
          </a:p>
        </p:txBody>
      </p:sp>
    </p:spTree>
    <p:extLst>
      <p:ext uri="{BB962C8B-B14F-4D97-AF65-F5344CB8AC3E}">
        <p14:creationId xmlns:p14="http://schemas.microsoft.com/office/powerpoint/2010/main" val="899190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0390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173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663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876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08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LA Closing Layout">
    <p:spTree>
      <p:nvGrpSpPr>
        <p:cNvPr id="1" name=""/>
        <p:cNvGrpSpPr/>
        <p:nvPr/>
      </p:nvGrpSpPr>
      <p:grpSpPr>
        <a:xfrm>
          <a:off x="0" y="0"/>
          <a:ext cx="0" cy="0"/>
          <a:chOff x="0" y="0"/>
          <a:chExt cx="0" cy="0"/>
        </a:xfrm>
      </p:grpSpPr>
      <p:sp>
        <p:nvSpPr>
          <p:cNvPr id="3" name="TextBox 2"/>
          <p:cNvSpPr txBox="1"/>
          <p:nvPr userDrawn="1"/>
        </p:nvSpPr>
        <p:spPr>
          <a:xfrm>
            <a:off x="0" y="69850"/>
            <a:ext cx="9144000" cy="738188"/>
          </a:xfrm>
          <a:prstGeom prst="rect">
            <a:avLst/>
          </a:prstGeom>
          <a:noFill/>
          <a:effectLst>
            <a:outerShdw blurRad="50800" dist="38100" dir="5400000" algn="t" rotWithShape="0">
              <a:prstClr val="black">
                <a:alpha val="88000"/>
              </a:prstClr>
            </a:outerShdw>
          </a:effectLst>
        </p:spPr>
        <p:txBody>
          <a:bodyPr>
            <a:spAutoFit/>
          </a:bodyPr>
          <a:lstStyle/>
          <a:p>
            <a:pPr algn="ctr">
              <a:defRPr/>
            </a:pPr>
            <a:r>
              <a:rPr lang="en-US" sz="2800" dirty="0">
                <a:solidFill>
                  <a:prstClr val="black"/>
                </a:solidFill>
                <a:latin typeface="Copperplate Gothic Bold" pitchFamily="34" charset="0"/>
                <a:ea typeface="Cambria Math" pitchFamily="18" charset="0"/>
              </a:rPr>
              <a:t>DEFENSE LOGISTICS AGENCY</a:t>
            </a:r>
          </a:p>
          <a:p>
            <a:pPr algn="ctr">
              <a:defRPr/>
            </a:pPr>
            <a:r>
              <a:rPr lang="en-US" sz="1400" dirty="0">
                <a:solidFill>
                  <a:prstClr val="black"/>
                </a:solidFill>
                <a:latin typeface="Copperplate Gothic Bold" pitchFamily="34" charset="0"/>
                <a:ea typeface="Cambria Math" pitchFamily="18" charset="0"/>
              </a:rPr>
              <a:t>AMERICA’S COMBAT LOGISTICS SUPPORT AGENCY</a:t>
            </a:r>
          </a:p>
        </p:txBody>
      </p:sp>
      <p:cxnSp>
        <p:nvCxnSpPr>
          <p:cNvPr id="4" name="Straight Connector 3"/>
          <p:cNvCxnSpPr/>
          <p:nvPr userDrawn="1"/>
        </p:nvCxnSpPr>
        <p:spPr>
          <a:xfrm>
            <a:off x="0" y="914400"/>
            <a:ext cx="9144000" cy="0"/>
          </a:xfrm>
          <a:prstGeom prst="line">
            <a:avLst/>
          </a:prstGeom>
          <a:ln w="63500"/>
        </p:spPr>
        <p:style>
          <a:lnRef idx="2">
            <a:schemeClr val="dk1"/>
          </a:lnRef>
          <a:fillRef idx="0">
            <a:schemeClr val="dk1"/>
          </a:fillRef>
          <a:effectRef idx="1">
            <a:schemeClr val="dk1"/>
          </a:effectRef>
          <a:fontRef idx="minor">
            <a:schemeClr val="tx1"/>
          </a:fontRef>
        </p:style>
      </p:cxnSp>
      <p:pic>
        <p:nvPicPr>
          <p:cNvPr id="5" name="Picture 10" descr="Logo Ful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6938" y="1282700"/>
            <a:ext cx="48895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27A12DDD-8DD1-45D4-8F2A-D11DBFA4EF3A}"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8" name="TextBox 7"/>
          <p:cNvSpPr txBox="1"/>
          <p:nvPr userDrawn="1"/>
        </p:nvSpPr>
        <p:spPr bwMode="auto">
          <a:xfrm>
            <a:off x="0" y="6606208"/>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a:defRPr/>
            </a:pPr>
            <a:r>
              <a:rPr lang="en-US" sz="950" dirty="0">
                <a:solidFill>
                  <a:prstClr val="black"/>
                </a:solidFill>
                <a:latin typeface="Copperplate Gothic Bold" pitchFamily="34" charset="0"/>
                <a:ea typeface="Cambria Math" pitchFamily="18" charset="0"/>
              </a:rPr>
              <a:t>WARFIGHTER </a:t>
            </a:r>
            <a:r>
              <a:rPr lang="en-US" sz="950" dirty="0" smtClean="0">
                <a:solidFill>
                  <a:prstClr val="black"/>
                </a:solidFill>
                <a:latin typeface="Copperplate Gothic Bold" pitchFamily="34" charset="0"/>
                <a:ea typeface="Cambria Math" pitchFamily="18" charset="0"/>
              </a:rPr>
              <a:t>FIRST  -  PEOPLE </a:t>
            </a:r>
            <a:r>
              <a:rPr lang="en-US" sz="950" dirty="0">
                <a:solidFill>
                  <a:prstClr val="black"/>
                </a:solidFill>
                <a:latin typeface="Copperplate Gothic Bold" pitchFamily="34" charset="0"/>
                <a:ea typeface="Cambria Math" pitchFamily="18" charset="0"/>
              </a:rPr>
              <a:t>&amp; </a:t>
            </a:r>
            <a:r>
              <a:rPr lang="en-US" sz="950" dirty="0" smtClean="0">
                <a:solidFill>
                  <a:prstClr val="black"/>
                </a:solidFill>
                <a:latin typeface="Copperplate Gothic Bold" pitchFamily="34" charset="0"/>
                <a:ea typeface="Cambria Math" pitchFamily="18" charset="0"/>
              </a:rPr>
              <a:t>CULTURE  -  STRATEGIC ENGAGEMENT  -  FINANCIAL STEWARDSHIP  -  PROCESS </a:t>
            </a:r>
            <a:r>
              <a:rPr lang="en-US" sz="950" dirty="0">
                <a:solidFill>
                  <a:prstClr val="black"/>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427399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extBox 1"/>
          <p:cNvSpPr txBox="1"/>
          <p:nvPr/>
        </p:nvSpPr>
        <p:spPr>
          <a:xfrm>
            <a:off x="1557338" y="69850"/>
            <a:ext cx="6203950" cy="738188"/>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2800" dirty="0">
                <a:latin typeface="Copperplate Gothic Bold" pitchFamily="34" charset="0"/>
                <a:ea typeface="Cambria Math" pitchFamily="18" charset="0"/>
              </a:rPr>
              <a:t>DEFENSE LOGISTICS AGENCY</a:t>
            </a:r>
          </a:p>
          <a:p>
            <a:pPr algn="ctr" fontAlgn="auto">
              <a:spcBef>
                <a:spcPts val="0"/>
              </a:spcBef>
              <a:spcAft>
                <a:spcPts val="0"/>
              </a:spcAft>
              <a:defRPr/>
            </a:pPr>
            <a:r>
              <a:rPr lang="en-US" sz="1400" dirty="0">
                <a:latin typeface="Copperplate Gothic Bold" pitchFamily="34" charset="0"/>
                <a:ea typeface="Cambria Math" pitchFamily="18" charset="0"/>
              </a:rPr>
              <a:t>AMERICA’S COMBAT LOGISTICS SUPPORT AGENCY</a:t>
            </a:r>
          </a:p>
        </p:txBody>
      </p:sp>
      <p:sp>
        <p:nvSpPr>
          <p:cNvPr id="5" name="TextBox 4"/>
          <p:cNvSpPr txBox="1"/>
          <p:nvPr/>
        </p:nvSpPr>
        <p:spPr>
          <a:xfrm>
            <a:off x="201613" y="6553200"/>
            <a:ext cx="8712200" cy="246063"/>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1000" dirty="0">
                <a:latin typeface="Copperplate Gothic Bold" pitchFamily="34" charset="0"/>
                <a:ea typeface="Cambria Math" pitchFamily="18" charset="0"/>
              </a:rPr>
              <a:t>WARFIGHTER SUPPORT ENHANCEMENT                    STEWARDSHIP EXCELLENCE                       WORKFORCE DEVELOPMENT</a:t>
            </a:r>
          </a:p>
        </p:txBody>
      </p:sp>
      <p:sp>
        <p:nvSpPr>
          <p:cNvPr id="6" name="Rectangle 5"/>
          <p:cNvSpPr/>
          <p:nvPr/>
        </p:nvSpPr>
        <p:spPr>
          <a:xfrm>
            <a:off x="0" y="0"/>
            <a:ext cx="838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0" descr="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127250" y="1435100"/>
            <a:ext cx="4889500" cy="4889500"/>
          </a:xfrm>
          <a:prstGeom prst="rect">
            <a:avLst/>
          </a:prstGeom>
          <a:noFill/>
          <a:ln w="9525">
            <a:noFill/>
            <a:miter lim="800000"/>
            <a:headEnd/>
            <a:tailEnd/>
          </a:ln>
        </p:spPr>
      </p:pic>
      <p:sp>
        <p:nvSpPr>
          <p:cNvPr id="7" name="TextBox 6"/>
          <p:cNvSpPr txBox="1"/>
          <p:nvPr/>
        </p:nvSpPr>
        <p:spPr>
          <a:xfrm>
            <a:off x="1557338" y="69850"/>
            <a:ext cx="6203950" cy="738188"/>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2800" dirty="0">
                <a:latin typeface="Copperplate Gothic Bold" pitchFamily="34" charset="0"/>
                <a:ea typeface="Cambria Math" pitchFamily="18" charset="0"/>
              </a:rPr>
              <a:t>DEFENSE LOGISTICS AGENCY</a:t>
            </a:r>
          </a:p>
          <a:p>
            <a:pPr algn="ctr" fontAlgn="auto">
              <a:spcBef>
                <a:spcPts val="0"/>
              </a:spcBef>
              <a:spcAft>
                <a:spcPts val="0"/>
              </a:spcAft>
              <a:defRPr/>
            </a:pPr>
            <a:r>
              <a:rPr lang="en-US" sz="1400" dirty="0">
                <a:latin typeface="Copperplate Gothic Bold" pitchFamily="34" charset="0"/>
                <a:ea typeface="Cambria Math" pitchFamily="18" charset="0"/>
              </a:rPr>
              <a:t>AMERICA’S COMBAT LOGISTICS SUPPORT AGENCY</a:t>
            </a:r>
          </a:p>
        </p:txBody>
      </p:sp>
      <p:sp>
        <p:nvSpPr>
          <p:cNvPr id="9" name="TextBox 8"/>
          <p:cNvSpPr txBox="1"/>
          <p:nvPr/>
        </p:nvSpPr>
        <p:spPr>
          <a:xfrm>
            <a:off x="201613" y="6553200"/>
            <a:ext cx="8712200" cy="246063"/>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1000" dirty="0">
                <a:latin typeface="Copperplate Gothic Bold" pitchFamily="34" charset="0"/>
                <a:ea typeface="Cambria Math" pitchFamily="18" charset="0"/>
              </a:rPr>
              <a:t>WARFIGHTER SUPPORT ENHANCEMENT                    STEWARDSHIP EXCELLENCE                       WORKFORCE DEVELOPMENT</a:t>
            </a:r>
          </a:p>
        </p:txBody>
      </p:sp>
      <p:sp>
        <p:nvSpPr>
          <p:cNvPr id="10" name="Rectangle 9"/>
          <p:cNvSpPr/>
          <p:nvPr/>
        </p:nvSpPr>
        <p:spPr>
          <a:xfrm>
            <a:off x="0" y="0"/>
            <a:ext cx="838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127250" y="1435100"/>
            <a:ext cx="4889500" cy="4889500"/>
          </a:xfrm>
          <a:prstGeom prst="rect">
            <a:avLst/>
          </a:prstGeom>
          <a:noFill/>
          <a:ln w="9525">
            <a:noFill/>
            <a:miter lim="800000"/>
            <a:headEnd/>
            <a:tailEnd/>
          </a:ln>
        </p:spPr>
      </p:pic>
      <p:sp>
        <p:nvSpPr>
          <p:cNvPr id="16" name="Title 15"/>
          <p:cNvSpPr>
            <a:spLocks noGrp="1"/>
          </p:cNvSpPr>
          <p:nvPr>
            <p:ph type="title"/>
          </p:nvPr>
        </p:nvSpPr>
        <p:spPr>
          <a:xfrm>
            <a:off x="533400" y="2514600"/>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0" hasCustomPrompt="1"/>
          </p:nvPr>
        </p:nvSpPr>
        <p:spPr>
          <a:xfrm>
            <a:off x="3048000" y="3886200"/>
            <a:ext cx="3200400" cy="533400"/>
          </a:xfrm>
        </p:spPr>
        <p:txBody>
          <a:bodyPr/>
          <a:lstStyle>
            <a:lvl1pPr algn="ctr">
              <a:buNone/>
              <a:defRPr sz="2800"/>
            </a:lvl1pPr>
          </a:lstStyle>
          <a:p>
            <a:pPr lvl="0"/>
            <a:r>
              <a:rPr lang="en-US" dirty="0" smtClean="0"/>
              <a:t>Briefer’s Name</a:t>
            </a:r>
            <a:endParaRPr lang="en-US" dirty="0"/>
          </a:p>
        </p:txBody>
      </p:sp>
      <p:sp>
        <p:nvSpPr>
          <p:cNvPr id="15" name="Text Placeholder 14"/>
          <p:cNvSpPr>
            <a:spLocks noGrp="1"/>
          </p:cNvSpPr>
          <p:nvPr>
            <p:ph type="body" sz="quarter" idx="11" hasCustomPrompt="1"/>
          </p:nvPr>
        </p:nvSpPr>
        <p:spPr>
          <a:xfrm>
            <a:off x="3124200" y="4648200"/>
            <a:ext cx="3048000" cy="457200"/>
          </a:xfrm>
        </p:spPr>
        <p:txBody>
          <a:bodyPr>
            <a:normAutofit/>
          </a:bodyPr>
          <a:lstStyle>
            <a:lvl1pPr algn="ctr">
              <a:buNone/>
              <a:defRPr sz="2400"/>
            </a:lvl1pPr>
            <a:lvl2pPr algn="ctr">
              <a:buNone/>
              <a:defRPr/>
            </a:lvl2pPr>
            <a:lvl3pPr algn="ctr">
              <a:buNone/>
              <a:defRPr/>
            </a:lvl3pPr>
            <a:lvl4pPr algn="ctr">
              <a:buNone/>
              <a:defRPr/>
            </a:lvl4pPr>
            <a:lvl5pPr algn="ctr">
              <a:buNone/>
              <a:defRPr/>
            </a:lvl5pPr>
          </a:lstStyle>
          <a:p>
            <a:pPr lvl="0"/>
            <a:r>
              <a:rPr lang="en-US" dirty="0" smtClean="0"/>
              <a:t>Date</a:t>
            </a:r>
            <a:endParaRPr lang="en-US" dirty="0"/>
          </a:p>
        </p:txBody>
      </p:sp>
    </p:spTree>
    <p:extLst>
      <p:ext uri="{BB962C8B-B14F-4D97-AF65-F5344CB8AC3E}">
        <p14:creationId xmlns:p14="http://schemas.microsoft.com/office/powerpoint/2010/main" val="30096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lide Number Placeholder 5"/>
          <p:cNvSpPr txBox="1">
            <a:spLocks/>
          </p:cNvSpPr>
          <p:nvPr/>
        </p:nvSpPr>
        <p:spPr>
          <a:xfrm>
            <a:off x="7010400" y="6492875"/>
            <a:ext cx="2133600" cy="365125"/>
          </a:xfrm>
          <a:prstGeom prst="rect">
            <a:avLst/>
          </a:prstGeom>
        </p:spPr>
        <p:txBody>
          <a:bodyPr anchor="ctr"/>
          <a:lstStyle>
            <a:lvl1pPr>
              <a:defRPr/>
            </a:lvl1pPr>
          </a:lstStyle>
          <a:p>
            <a:pPr algn="r">
              <a:defRPr/>
            </a:pPr>
            <a:fld id="{27A12DDD-8DD1-45D4-8F2A-D11DBFA4EF3A}" type="slidenum">
              <a:rPr lang="en-US" sz="1200" smtClean="0">
                <a:solidFill>
                  <a:prstClr val="black">
                    <a:tint val="75000"/>
                  </a:prstClr>
                </a:solidFill>
              </a:rPr>
              <a:pPr algn="r">
                <a:defRPr/>
              </a:pPr>
              <a:t>‹#›</a:t>
            </a:fld>
            <a:endParaRPr lang="en-US" sz="1200" dirty="0">
              <a:solidFill>
                <a:prstClr val="black">
                  <a:tint val="75000"/>
                </a:prstClr>
              </a:solidFill>
            </a:endParaRPr>
          </a:p>
        </p:txBody>
      </p:sp>
      <p:cxnSp>
        <p:nvCxnSpPr>
          <p:cNvPr id="12" name="Straight Connector 11"/>
          <p:cNvCxnSpPr/>
          <p:nvPr/>
        </p:nvCxnSpPr>
        <p:spPr>
          <a:xfrm>
            <a:off x="0" y="914400"/>
            <a:ext cx="9144000" cy="0"/>
          </a:xfrm>
          <a:prstGeom prst="line">
            <a:avLst/>
          </a:prstGeom>
          <a:ln w="63500"/>
        </p:spPr>
        <p:style>
          <a:lnRef idx="2">
            <a:schemeClr val="dk1"/>
          </a:lnRef>
          <a:fillRef idx="0">
            <a:schemeClr val="dk1"/>
          </a:fillRef>
          <a:effectRef idx="1">
            <a:schemeClr val="dk1"/>
          </a:effectRef>
          <a:fontRef idx="minor">
            <a:schemeClr val="tx1"/>
          </a:fontRef>
        </p:style>
      </p:cxnSp>
      <p:sp>
        <p:nvSpPr>
          <p:cNvPr id="7" name="Title Placeholder 6"/>
          <p:cNvSpPr>
            <a:spLocks noGrp="1"/>
          </p:cNvSpPr>
          <p:nvPr>
            <p:ph type="title"/>
          </p:nvPr>
        </p:nvSpPr>
        <p:spPr>
          <a:xfrm>
            <a:off x="769938" y="0"/>
            <a:ext cx="8374062" cy="8842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7"/>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2504" r="7388" b="9474"/>
          <a:stretch/>
        </p:blipFill>
        <p:spPr>
          <a:xfrm>
            <a:off x="55082" y="-49305"/>
            <a:ext cx="718043" cy="933543"/>
          </a:xfrm>
          <a:prstGeom prst="rect">
            <a:avLst/>
          </a:prstGeom>
        </p:spPr>
      </p:pic>
    </p:spTree>
    <p:extLst>
      <p:ext uri="{BB962C8B-B14F-4D97-AF65-F5344CB8AC3E}">
        <p14:creationId xmlns:p14="http://schemas.microsoft.com/office/powerpoint/2010/main" val="31022624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ftr="0" dt="0"/>
  <p:txStyles>
    <p:titleStyle>
      <a:lvl1pPr algn="l" rtl="0" eaLnBrk="1" fontAlgn="base" hangingPunct="1">
        <a:lnSpc>
          <a:spcPct val="90000"/>
        </a:lnSpc>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Slide Number Placeholder 5"/>
          <p:cNvSpPr txBox="1">
            <a:spLocks/>
          </p:cNvSpPr>
          <p:nvPr/>
        </p:nvSpPr>
        <p:spPr>
          <a:xfrm>
            <a:off x="7010400" y="6492875"/>
            <a:ext cx="2133600" cy="365125"/>
          </a:xfrm>
          <a:prstGeom prst="rect">
            <a:avLst/>
          </a:prstGeom>
        </p:spPr>
        <p:txBody>
          <a:bodyPr anchor="ctr"/>
          <a:lstStyle>
            <a:lvl1pPr>
              <a:defRPr/>
            </a:lvl1pPr>
          </a:lstStyle>
          <a:p>
            <a:pPr algn="r" fontAlgn="auto">
              <a:spcBef>
                <a:spcPts val="0"/>
              </a:spcBef>
              <a:spcAft>
                <a:spcPts val="0"/>
              </a:spcAft>
              <a:defRPr/>
            </a:pPr>
            <a:fld id="{1B074E5B-3CAE-49F0-838C-B859B572E349}"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pic>
        <p:nvPicPr>
          <p:cNvPr id="1027" name="Picture 5" descr="Q:\DR\Administrative\Photos for Briefs\DLA Logos\DLA-Logo-Clear.gif"/>
          <p:cNvPicPr>
            <a:picLocks noChangeAspect="1" noChangeArrowheads="1"/>
          </p:cNvPicPr>
          <p:nvPr/>
        </p:nvPicPr>
        <p:blipFill>
          <a:blip r:embed="rId14" cstate="print"/>
          <a:srcRect/>
          <a:stretch>
            <a:fillRect/>
          </a:stretch>
        </p:blipFill>
        <p:spPr bwMode="auto">
          <a:xfrm>
            <a:off x="19050" y="19050"/>
            <a:ext cx="692150" cy="819150"/>
          </a:xfrm>
          <a:prstGeom prst="rect">
            <a:avLst/>
          </a:prstGeom>
          <a:noFill/>
          <a:ln w="9525">
            <a:noFill/>
            <a:miter lim="800000"/>
            <a:headEnd/>
            <a:tailEnd/>
          </a:ln>
        </p:spPr>
      </p:pic>
      <p:cxnSp>
        <p:nvCxnSpPr>
          <p:cNvPr id="12" name="Straight Connector 11"/>
          <p:cNvCxnSpPr/>
          <p:nvPr/>
        </p:nvCxnSpPr>
        <p:spPr>
          <a:xfrm>
            <a:off x="0" y="1219200"/>
            <a:ext cx="9144000" cy="0"/>
          </a:xfrm>
          <a:prstGeom prst="line">
            <a:avLst/>
          </a:prstGeom>
          <a:ln w="63500"/>
        </p:spPr>
        <p:style>
          <a:lnRef idx="2">
            <a:schemeClr val="dk1"/>
          </a:lnRef>
          <a:fillRef idx="0">
            <a:schemeClr val="dk1"/>
          </a:fillRef>
          <a:effectRef idx="1">
            <a:schemeClr val="dk1"/>
          </a:effectRef>
          <a:fontRef idx="minor">
            <a:schemeClr val="tx1"/>
          </a:fontRef>
        </p:style>
      </p:cxnSp>
      <p:sp>
        <p:nvSpPr>
          <p:cNvPr id="5" name="Title Placeholder 4"/>
          <p:cNvSpPr>
            <a:spLocks noGrp="1"/>
          </p:cNvSpPr>
          <p:nvPr>
            <p:ph type="title"/>
          </p:nvPr>
        </p:nvSpPr>
        <p:spPr>
          <a:xfrm>
            <a:off x="5334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1138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fontAlgn="base" hangingPunct="1">
        <a:spcBef>
          <a:spcPct val="0"/>
        </a:spcBef>
        <a:spcAft>
          <a:spcPct val="0"/>
        </a:spcAft>
        <a:defRPr sz="32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1aVxe5-FdoI"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VFD5K8j_ffA"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Picture 6" descr="K:\DSCP Graphic Arts Dept\PowerPoint Backdrops\Subsistance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0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999083" y="6194389"/>
            <a:ext cx="3844336" cy="592101"/>
          </a:xfrm>
          <a:prstGeom prst="rect">
            <a:avLst/>
          </a:prstGeom>
        </p:spPr>
        <p:txBody>
          <a:bodyPr vert="horz" lIns="91440" tIns="45720" rIns="91440" bIns="45720" rtlCol="0" anchor="t">
            <a:normAutofit fontScale="92500" lnSpcReduction="20000"/>
          </a:bodyPr>
          <a:lstStyle>
            <a:lvl1pPr algn="r" rtl="0" eaLnBrk="1" fontAlgn="base" hangingPunct="1">
              <a:spcBef>
                <a:spcPct val="0"/>
              </a:spcBef>
              <a:spcAft>
                <a:spcPct val="0"/>
              </a:spcAft>
              <a:defRPr sz="4000" b="1" kern="1200" cap="none" baseline="0">
                <a:solidFill>
                  <a:schemeClr val="tx1"/>
                </a:solidFill>
                <a:effectLst>
                  <a:outerShdw blurRad="38100" dist="38100" dir="2700000" algn="tl">
                    <a:srgbClr val="000000">
                      <a:alpha val="43137"/>
                    </a:srgbClr>
                  </a:outerShdw>
                </a:effectLst>
                <a:latin typeface="Arial Black"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Black" pitchFamily="34" charset="0"/>
                <a:ea typeface="+mj-ea"/>
                <a:cs typeface="Arial" pitchFamily="34" charset="0"/>
              </a:rPr>
              <a:t>Subsistence</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Black" pitchFamily="34" charset="0"/>
              <a:ea typeface="+mj-ea"/>
              <a:cs typeface="Arial" pitchFamily="34" charset="0"/>
            </a:endParaRPr>
          </a:p>
        </p:txBody>
      </p:sp>
      <p:sp>
        <p:nvSpPr>
          <p:cNvPr id="12" name="Text Placeholder 2"/>
          <p:cNvSpPr txBox="1">
            <a:spLocks/>
          </p:cNvSpPr>
          <p:nvPr/>
        </p:nvSpPr>
        <p:spPr>
          <a:xfrm>
            <a:off x="7036889" y="5630928"/>
            <a:ext cx="1806530" cy="577708"/>
          </a:xfrm>
          <a:prstGeom prst="rect">
            <a:avLst/>
          </a:prstGeom>
        </p:spPr>
        <p:txBody>
          <a:bodyPr vert="horz" lIns="91440" tIns="45720" rIns="91440" bIns="45720" rtlCol="0" anchor="b">
            <a:normAutofit/>
          </a:bodyPr>
          <a:lstStyle>
            <a:lvl1pPr marL="0" indent="0" algn="r" rtl="0" eaLnBrk="1" fontAlgn="base" hangingPunct="1">
              <a:spcBef>
                <a:spcPct val="20000"/>
              </a:spcBef>
              <a:spcAft>
                <a:spcPct val="0"/>
              </a:spcAft>
              <a:buFont typeface="Arial" charset="0"/>
              <a:buNone/>
              <a:defRPr sz="2800" kern="1200">
                <a:solidFill>
                  <a:schemeClr val="accent1"/>
                </a:solidFill>
                <a:effectLst>
                  <a:outerShdw blurRad="38100" dist="38100" dir="2700000" algn="tl">
                    <a:srgbClr val="000000">
                      <a:alpha val="43137"/>
                    </a:srgbClr>
                  </a:outerShdw>
                </a:effectLst>
                <a:latin typeface="Arial Black" pitchFamily="34" charset="0"/>
                <a:ea typeface="+mn-ea"/>
                <a:cs typeface="Arial" pitchFamily="34" charset="0"/>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rgbClr val="8C181B"/>
                </a:solidFill>
                <a:effectLst>
                  <a:outerShdw blurRad="38100" dist="38100" dir="2700000" algn="tl">
                    <a:srgbClr val="000000">
                      <a:alpha val="43137"/>
                    </a:srgbClr>
                  </a:outerShdw>
                </a:effectLst>
                <a:uLnTx/>
                <a:uFillTx/>
                <a:latin typeface="Arial Black" pitchFamily="34" charset="0"/>
                <a:ea typeface="+mn-ea"/>
                <a:cs typeface="Arial" pitchFamily="34" charset="0"/>
              </a:rPr>
              <a:t>Class I</a:t>
            </a:r>
            <a:endParaRPr kumimoji="0" lang="en-US" sz="2800" b="0" i="0" u="none" strike="noStrike" kern="1200" cap="none" spc="0" normalizeH="0" baseline="0" noProof="0" dirty="0">
              <a:ln>
                <a:noFill/>
              </a:ln>
              <a:solidFill>
                <a:srgbClr val="8C181B"/>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cxnSp>
        <p:nvCxnSpPr>
          <p:cNvPr id="13" name="Straight Connector 12"/>
          <p:cNvCxnSpPr/>
          <p:nvPr/>
        </p:nvCxnSpPr>
        <p:spPr>
          <a:xfrm>
            <a:off x="0" y="914400"/>
            <a:ext cx="9161008" cy="0"/>
          </a:xfrm>
          <a:prstGeom prst="line">
            <a:avLst/>
          </a:prstGeom>
          <a:noFill/>
          <a:ln w="63500" cap="flat" cmpd="sng" algn="ctr">
            <a:solidFill>
              <a:sysClr val="windowText" lastClr="000000"/>
            </a:solidFill>
            <a:prstDash val="solid"/>
          </a:ln>
          <a:effectLst/>
        </p:spPr>
      </p:cxnSp>
      <p:pic>
        <p:nvPicPr>
          <p:cNvPr id="14" name="Picture 5" descr="K:\DSCP Graphic Arts Dept\LOGOs\Logo-Subsistenc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7922" y="2462894"/>
            <a:ext cx="2692084" cy="33651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K:\DSCP Graphic Arts Dept\LOGOs\DLA-Logo-clean-new-blu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1" y="65565"/>
            <a:ext cx="1543987" cy="18270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27624" y="1922779"/>
            <a:ext cx="6199122" cy="3477875"/>
          </a:xfrm>
          <a:prstGeom prst="rect">
            <a:avLst/>
          </a:prstGeom>
        </p:spPr>
        <p:txBody>
          <a:bodyPr wrap="square">
            <a:spAutoFit/>
          </a:bodyPr>
          <a:lstStyle/>
          <a:p>
            <a:r>
              <a:rPr lang="en-US" sz="4000" dirty="0" smtClean="0">
                <a:latin typeface="Arial Black" panose="020B0A04020102020204" pitchFamily="34" charset="0"/>
              </a:rPr>
              <a:t>DLA Troop Support</a:t>
            </a:r>
          </a:p>
          <a:p>
            <a:r>
              <a:rPr lang="en-US" sz="4000" dirty="0" smtClean="0">
                <a:latin typeface="Arial Black" panose="020B0A04020102020204" pitchFamily="34" charset="0"/>
              </a:rPr>
              <a:t>Leadership Update</a:t>
            </a:r>
          </a:p>
          <a:p>
            <a:endParaRPr lang="en-US" sz="2000" dirty="0" smtClean="0">
              <a:latin typeface="Arial Black" panose="020B0A04020102020204" pitchFamily="34" charset="0"/>
            </a:endParaRPr>
          </a:p>
          <a:p>
            <a:r>
              <a:rPr lang="en-US" sz="2400" dirty="0" smtClean="0">
                <a:latin typeface="Arial Black" panose="020B0A04020102020204" pitchFamily="34" charset="0"/>
              </a:rPr>
              <a:t>May 24</a:t>
            </a:r>
            <a:r>
              <a:rPr lang="en-US" sz="2400" baseline="30000" dirty="0" smtClean="0">
                <a:latin typeface="Arial Black" panose="020B0A04020102020204" pitchFamily="34" charset="0"/>
              </a:rPr>
              <a:t>th</a:t>
            </a:r>
            <a:r>
              <a:rPr lang="en-US" sz="2400" dirty="0" smtClean="0">
                <a:latin typeface="Arial Black" panose="020B0A04020102020204" pitchFamily="34" charset="0"/>
              </a:rPr>
              <a:t>, 2017</a:t>
            </a:r>
          </a:p>
          <a:p>
            <a:endParaRPr lang="en-US" sz="2400" dirty="0" smtClean="0">
              <a:latin typeface="Arial Black" panose="020B0A04020102020204" pitchFamily="34" charset="0"/>
            </a:endParaRPr>
          </a:p>
          <a:p>
            <a:r>
              <a:rPr lang="en-US" sz="2400" dirty="0" smtClean="0">
                <a:latin typeface="Arial Black" panose="020B0A04020102020204" pitchFamily="34" charset="0"/>
              </a:rPr>
              <a:t>Captain </a:t>
            </a:r>
            <a:r>
              <a:rPr lang="en-US" sz="2400" dirty="0">
                <a:latin typeface="Arial Black" panose="020B0A04020102020204" pitchFamily="34" charset="0"/>
              </a:rPr>
              <a:t>Christopher Mosher, USN</a:t>
            </a:r>
          </a:p>
          <a:p>
            <a:r>
              <a:rPr lang="en-US" sz="2400" dirty="0">
                <a:latin typeface="Arial Black" panose="020B0A04020102020204" pitchFamily="34" charset="0"/>
              </a:rPr>
              <a:t>Director of Subsistence</a:t>
            </a:r>
          </a:p>
          <a:p>
            <a:r>
              <a:rPr lang="en-US" sz="2400" dirty="0">
                <a:latin typeface="Arial Black" panose="020B0A04020102020204" pitchFamily="34" charset="0"/>
              </a:rPr>
              <a:t>DLA Troop Support</a:t>
            </a:r>
          </a:p>
        </p:txBody>
      </p:sp>
      <p:sp>
        <p:nvSpPr>
          <p:cNvPr id="5" name="TextBox 4"/>
          <p:cNvSpPr txBox="1"/>
          <p:nvPr/>
        </p:nvSpPr>
        <p:spPr>
          <a:xfrm>
            <a:off x="1759529" y="191433"/>
            <a:ext cx="3147015" cy="707886"/>
          </a:xfrm>
          <a:prstGeom prst="rect">
            <a:avLst/>
          </a:prstGeom>
          <a:noFill/>
        </p:spPr>
        <p:txBody>
          <a:bodyPr wrap="none" rtlCol="0">
            <a:spAutoFit/>
          </a:bodyPr>
          <a:lstStyle/>
          <a:p>
            <a:r>
              <a:rPr lang="en-US" sz="4000" dirty="0" smtClean="0">
                <a:latin typeface="Arial Black" panose="020B0A04020102020204" pitchFamily="34" charset="0"/>
                <a:cs typeface="Arial" panose="020B0604020202020204" pitchFamily="34" charset="0"/>
              </a:rPr>
              <a:t>Session IX</a:t>
            </a:r>
            <a:endParaRPr lang="en-US" sz="4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49949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Subsistence Program Enhancements</a:t>
            </a:r>
          </a:p>
        </p:txBody>
      </p:sp>
      <p:graphicFrame>
        <p:nvGraphicFramePr>
          <p:cNvPr id="4" name="Table 3"/>
          <p:cNvGraphicFramePr>
            <a:graphicFrameLocks noGrp="1"/>
          </p:cNvGraphicFramePr>
          <p:nvPr>
            <p:extLst>
              <p:ext uri="{D42A27DB-BD31-4B8C-83A1-F6EECF244321}">
                <p14:modId xmlns:p14="http://schemas.microsoft.com/office/powerpoint/2010/main" val="4028466862"/>
              </p:ext>
            </p:extLst>
          </p:nvPr>
        </p:nvGraphicFramePr>
        <p:xfrm>
          <a:off x="327817" y="1250593"/>
          <a:ext cx="8465574" cy="5078900"/>
        </p:xfrm>
        <a:graphic>
          <a:graphicData uri="http://schemas.openxmlformats.org/drawingml/2006/table">
            <a:tbl>
              <a:tblPr/>
              <a:tblGrid>
                <a:gridCol w="2207565">
                  <a:extLst>
                    <a:ext uri="{9D8B030D-6E8A-4147-A177-3AD203B41FA5}">
                      <a16:colId xmlns:a16="http://schemas.microsoft.com/office/drawing/2014/main" val="20000"/>
                    </a:ext>
                  </a:extLst>
                </a:gridCol>
                <a:gridCol w="2560098">
                  <a:extLst>
                    <a:ext uri="{9D8B030D-6E8A-4147-A177-3AD203B41FA5}">
                      <a16:colId xmlns:a16="http://schemas.microsoft.com/office/drawing/2014/main" val="20001"/>
                    </a:ext>
                  </a:extLst>
                </a:gridCol>
                <a:gridCol w="3697911">
                  <a:extLst>
                    <a:ext uri="{9D8B030D-6E8A-4147-A177-3AD203B41FA5}">
                      <a16:colId xmlns:a16="http://schemas.microsoft.com/office/drawing/2014/main" val="20002"/>
                    </a:ext>
                  </a:extLst>
                </a:gridCol>
              </a:tblGrid>
              <a:tr h="496981">
                <a:tc>
                  <a:txBody>
                    <a:bodyPr/>
                    <a:lstStyle/>
                    <a:p>
                      <a:pPr algn="ctr" fontAlgn="ctr"/>
                      <a:r>
                        <a:rPr lang="en-US" sz="1600" b="1" i="0" u="none" strike="noStrike" dirty="0" smtClean="0">
                          <a:solidFill>
                            <a:srgbClr val="000000"/>
                          </a:solidFill>
                          <a:effectLst/>
                          <a:latin typeface="Times New Roman"/>
                        </a:rPr>
                        <a:t>Situation/Requirement</a:t>
                      </a:r>
                      <a:endParaRPr lang="en-US" sz="1600" b="1" i="0" u="none" strike="noStrike" dirty="0">
                        <a:solidFill>
                          <a:srgbClr val="000000"/>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Times New Roman"/>
                        </a:rPr>
                        <a:t>Current </a:t>
                      </a:r>
                      <a:r>
                        <a:rPr lang="en-US" sz="1600" b="1" i="0" u="none" strike="noStrike" dirty="0" smtClean="0">
                          <a:solidFill>
                            <a:srgbClr val="000000"/>
                          </a:solidFill>
                          <a:effectLst/>
                          <a:latin typeface="Times New Roman"/>
                        </a:rPr>
                        <a:t>State</a:t>
                      </a:r>
                      <a:endParaRPr lang="en-US" sz="1600" b="1"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smtClean="0">
                          <a:solidFill>
                            <a:srgbClr val="000000"/>
                          </a:solidFill>
                          <a:effectLst/>
                          <a:latin typeface="Times New Roman"/>
                        </a:rPr>
                        <a:t>*New Enhancements</a:t>
                      </a:r>
                      <a:endParaRPr lang="en-US" sz="1600" b="1"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808590">
                <a:tc>
                  <a:txBody>
                    <a:bodyPr/>
                    <a:lstStyle/>
                    <a:p>
                      <a:pPr algn="ctr" fontAlgn="ctr"/>
                      <a:r>
                        <a:rPr lang="en-US" sz="1600" b="0" i="0" u="none" strike="noStrike" dirty="0" smtClean="0">
                          <a:solidFill>
                            <a:schemeClr val="tx1"/>
                          </a:solidFill>
                          <a:effectLst/>
                          <a:latin typeface="Times New Roman"/>
                        </a:rPr>
                        <a:t>Local Sourcing</a:t>
                      </a:r>
                      <a:endParaRPr lang="en-US" sz="1600" b="0" i="0" u="none" strike="noStrike" dirty="0">
                        <a:solidFill>
                          <a:schemeClr val="tx1"/>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Sourcing of local products OCONUS</a:t>
                      </a:r>
                      <a:r>
                        <a:rPr lang="en-US" sz="1600" b="0" i="0" u="none" strike="noStrike" baseline="0" dirty="0" smtClean="0">
                          <a:solidFill>
                            <a:schemeClr val="tx1"/>
                          </a:solidFill>
                          <a:effectLst/>
                          <a:latin typeface="Times New Roman"/>
                        </a:rPr>
                        <a:t> </a:t>
                      </a:r>
                      <a:r>
                        <a:rPr lang="en-US" sz="1600" b="0" i="0" u="none" strike="noStrike" dirty="0" smtClean="0">
                          <a:solidFill>
                            <a:schemeClr val="tx1"/>
                          </a:solidFill>
                          <a:effectLst/>
                          <a:latin typeface="Times New Roman"/>
                        </a:rPr>
                        <a:t>is encouraged</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KO </a:t>
                      </a:r>
                      <a:r>
                        <a:rPr lang="en-US" sz="1600" b="0" i="0" u="none" strike="noStrike" dirty="0" smtClean="0">
                          <a:solidFill>
                            <a:schemeClr val="tx1"/>
                          </a:solidFill>
                          <a:effectLst/>
                          <a:latin typeface="Times New Roman"/>
                        </a:rPr>
                        <a:t>can direct </a:t>
                      </a:r>
                      <a:r>
                        <a:rPr lang="en-US" sz="1600" b="0" i="0" u="none" strike="noStrike" dirty="0" smtClean="0">
                          <a:solidFill>
                            <a:schemeClr val="tx1"/>
                          </a:solidFill>
                          <a:effectLst/>
                          <a:latin typeface="Times New Roman"/>
                        </a:rPr>
                        <a:t>SPV </a:t>
                      </a:r>
                      <a:r>
                        <a:rPr lang="en-US" sz="1600" b="0" i="0" u="none" strike="noStrike" dirty="0" smtClean="0">
                          <a:solidFill>
                            <a:schemeClr val="tx1"/>
                          </a:solidFill>
                          <a:effectLst/>
                          <a:latin typeface="Times New Roman"/>
                        </a:rPr>
                        <a:t>to source local items at no additional cost to the</a:t>
                      </a:r>
                      <a:r>
                        <a:rPr lang="en-US" sz="1600" b="0" i="0" u="none" strike="noStrike" baseline="0" dirty="0" smtClean="0">
                          <a:solidFill>
                            <a:schemeClr val="tx1"/>
                          </a:solidFill>
                          <a:effectLst/>
                          <a:latin typeface="Times New Roman"/>
                        </a:rPr>
                        <a:t> Government</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718819"/>
                  </a:ext>
                </a:extLst>
              </a:tr>
              <a:tr h="1025369">
                <a:tc>
                  <a:txBody>
                    <a:bodyPr/>
                    <a:lstStyle/>
                    <a:p>
                      <a:pPr algn="ctr" fontAlgn="ctr"/>
                      <a:r>
                        <a:rPr lang="en-US" sz="1600" b="0" i="0" u="none" strike="noStrike" dirty="0" smtClean="0">
                          <a:solidFill>
                            <a:schemeClr val="tx1"/>
                          </a:solidFill>
                          <a:effectLst/>
                          <a:latin typeface="Times New Roman"/>
                        </a:rPr>
                        <a:t>OCONUS </a:t>
                      </a:r>
                      <a:r>
                        <a:rPr lang="en-US" sz="1600" b="0" i="0" u="none" strike="noStrike" baseline="0" dirty="0" smtClean="0">
                          <a:solidFill>
                            <a:schemeClr val="tx1"/>
                          </a:solidFill>
                          <a:effectLst/>
                          <a:latin typeface="Times New Roman"/>
                        </a:rPr>
                        <a:t>CONOPs</a:t>
                      </a:r>
                      <a:endParaRPr lang="en-US" sz="1600" b="0" i="0" u="none" strike="noStrike" dirty="0">
                        <a:solidFill>
                          <a:schemeClr val="tx1"/>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Testing was not required</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SPV required</a:t>
                      </a:r>
                      <a:r>
                        <a:rPr lang="en-US" sz="1600" b="0" i="0" u="none" strike="noStrike" baseline="0" dirty="0" smtClean="0">
                          <a:solidFill>
                            <a:schemeClr val="tx1"/>
                          </a:solidFill>
                          <a:effectLst/>
                          <a:latin typeface="Times New Roman"/>
                        </a:rPr>
                        <a:t> to have </a:t>
                      </a:r>
                      <a:r>
                        <a:rPr lang="en-US" sz="1600" b="0" i="0" u="none" strike="noStrike" dirty="0" smtClean="0">
                          <a:solidFill>
                            <a:schemeClr val="tx1"/>
                          </a:solidFill>
                          <a:effectLst/>
                          <a:latin typeface="Times New Roman"/>
                        </a:rPr>
                        <a:t>CONOPs</a:t>
                      </a:r>
                      <a:r>
                        <a:rPr lang="en-US" sz="1600" b="0" i="0" u="none" strike="noStrike" baseline="0" dirty="0" smtClean="0">
                          <a:solidFill>
                            <a:schemeClr val="tx1"/>
                          </a:solidFill>
                          <a:effectLst/>
                          <a:latin typeface="Times New Roman"/>
                        </a:rPr>
                        <a:t> plan;</a:t>
                      </a:r>
                    </a:p>
                    <a:p>
                      <a:pPr algn="ctr" fontAlgn="ctr"/>
                      <a:r>
                        <a:rPr lang="en-US" sz="1600" b="0" i="0" u="none" strike="noStrike" baseline="0" dirty="0" smtClean="0">
                          <a:solidFill>
                            <a:schemeClr val="tx1"/>
                          </a:solidFill>
                          <a:effectLst/>
                          <a:latin typeface="Times New Roman"/>
                        </a:rPr>
                        <a:t>CONOPs must be </a:t>
                      </a:r>
                      <a:r>
                        <a:rPr lang="en-US" sz="1600" b="0" i="0" u="none" strike="noStrike" baseline="0" dirty="0" smtClean="0">
                          <a:solidFill>
                            <a:schemeClr val="tx1"/>
                          </a:solidFill>
                          <a:effectLst/>
                          <a:latin typeface="Times New Roman"/>
                        </a:rPr>
                        <a:t>tested after contract </a:t>
                      </a:r>
                      <a:r>
                        <a:rPr lang="en-US" sz="1600" b="0" i="0" u="none" strike="noStrike" baseline="0" dirty="0" smtClean="0">
                          <a:solidFill>
                            <a:schemeClr val="tx1"/>
                          </a:solidFill>
                          <a:effectLst/>
                          <a:latin typeface="Times New Roman"/>
                        </a:rPr>
                        <a:t>implementation</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668345"/>
                  </a:ext>
                </a:extLst>
              </a:tr>
              <a:tr h="967784">
                <a:tc>
                  <a:txBody>
                    <a:bodyPr/>
                    <a:lstStyle/>
                    <a:p>
                      <a:pPr algn="ctr" fontAlgn="ctr"/>
                      <a:r>
                        <a:rPr lang="en-US" sz="1600" b="0" i="0" u="none" strike="noStrike" dirty="0" smtClean="0">
                          <a:solidFill>
                            <a:schemeClr val="tx1"/>
                          </a:solidFill>
                          <a:effectLst/>
                          <a:latin typeface="Times New Roman"/>
                        </a:rPr>
                        <a:t>Cybersecurity</a:t>
                      </a:r>
                      <a:endParaRPr lang="en-US" sz="1600" b="0" i="0" u="none" strike="noStrike" dirty="0">
                        <a:solidFill>
                          <a:schemeClr val="tx1"/>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No coverage</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Pertinent Cybersecurity </a:t>
                      </a:r>
                      <a:r>
                        <a:rPr lang="en-US" sz="1600" b="0" i="0" u="none" strike="noStrike" dirty="0" smtClean="0">
                          <a:solidFill>
                            <a:schemeClr val="tx1"/>
                          </a:solidFill>
                          <a:effectLst/>
                          <a:latin typeface="Times New Roman"/>
                        </a:rPr>
                        <a:t>clauses</a:t>
                      </a:r>
                      <a:r>
                        <a:rPr lang="en-US" sz="1600" b="0" i="0" u="none" strike="noStrike" dirty="0" smtClean="0">
                          <a:solidFill>
                            <a:schemeClr val="tx1"/>
                          </a:solidFill>
                          <a:effectLst/>
                          <a:latin typeface="Times New Roman"/>
                        </a:rPr>
                        <a:t>,</a:t>
                      </a:r>
                      <a:r>
                        <a:rPr lang="en-US" sz="1600" b="0" i="0" u="none" strike="noStrike" baseline="0" dirty="0" smtClean="0">
                          <a:solidFill>
                            <a:schemeClr val="tx1"/>
                          </a:solidFill>
                          <a:effectLst/>
                          <a:latin typeface="Times New Roman"/>
                        </a:rPr>
                        <a:t> </a:t>
                      </a:r>
                      <a:endParaRPr lang="en-US" sz="1600" b="0" i="0" u="none" strike="noStrike" baseline="0" dirty="0" smtClean="0">
                        <a:solidFill>
                          <a:schemeClr val="tx1"/>
                        </a:solidFill>
                        <a:effectLst/>
                        <a:latin typeface="Times New Roman"/>
                      </a:endParaRPr>
                    </a:p>
                    <a:p>
                      <a:pPr algn="ctr" fontAlgn="ctr"/>
                      <a:r>
                        <a:rPr lang="en-US" sz="1600" b="0" i="0" u="none" strike="noStrike" baseline="0" dirty="0" smtClean="0">
                          <a:solidFill>
                            <a:schemeClr val="tx1"/>
                          </a:solidFill>
                          <a:effectLst/>
                          <a:latin typeface="Times New Roman"/>
                        </a:rPr>
                        <a:t>reporting </a:t>
                      </a:r>
                      <a:r>
                        <a:rPr lang="en-US" sz="1600" b="0" i="0" u="none" strike="noStrike" baseline="0" dirty="0" smtClean="0">
                          <a:solidFill>
                            <a:schemeClr val="tx1"/>
                          </a:solidFill>
                          <a:effectLst/>
                          <a:latin typeface="Times New Roman"/>
                        </a:rPr>
                        <a:t>requirements, COOP plan</a:t>
                      </a:r>
                      <a:r>
                        <a:rPr lang="en-US" sz="1600" b="0" i="0" u="none" strike="noStrike" baseline="0" dirty="0" smtClean="0">
                          <a:solidFill>
                            <a:schemeClr val="tx1"/>
                          </a:solidFill>
                          <a:effectLst/>
                          <a:latin typeface="Times New Roman"/>
                        </a:rPr>
                        <a:t>,</a:t>
                      </a:r>
                    </a:p>
                    <a:p>
                      <a:pPr algn="ctr" fontAlgn="ctr"/>
                      <a:r>
                        <a:rPr lang="en-US" sz="1600" b="0" i="0" u="none" strike="noStrike" baseline="0" dirty="0" smtClean="0">
                          <a:solidFill>
                            <a:schemeClr val="tx1"/>
                          </a:solidFill>
                          <a:effectLst/>
                          <a:latin typeface="Times New Roman"/>
                        </a:rPr>
                        <a:t>and </a:t>
                      </a:r>
                      <a:r>
                        <a:rPr lang="en-US" sz="1600" b="0" i="0" u="none" strike="noStrike" baseline="0" dirty="0" smtClean="0">
                          <a:solidFill>
                            <a:schemeClr val="tx1"/>
                          </a:solidFill>
                          <a:effectLst/>
                          <a:latin typeface="Times New Roman"/>
                        </a:rPr>
                        <a:t>penetration testing</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76664"/>
                  </a:ext>
                </a:extLst>
              </a:tr>
              <a:tr h="812392">
                <a:tc>
                  <a:txBody>
                    <a:bodyPr/>
                    <a:lstStyle/>
                    <a:p>
                      <a:pPr algn="ctr" fontAlgn="ctr"/>
                      <a:r>
                        <a:rPr lang="en-US" sz="1600" b="0" i="0" u="none" strike="noStrike" dirty="0" smtClean="0">
                          <a:solidFill>
                            <a:schemeClr val="tx1"/>
                          </a:solidFill>
                          <a:effectLst/>
                          <a:latin typeface="Times New Roman"/>
                        </a:rPr>
                        <a:t>Joint Buyers Guide</a:t>
                      </a:r>
                      <a:endParaRPr lang="en-US" sz="1600" b="0" i="0" u="none" strike="noStrike" dirty="0">
                        <a:solidFill>
                          <a:schemeClr val="tx1"/>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Lack of standardization for requirements</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DLA and </a:t>
                      </a:r>
                      <a:r>
                        <a:rPr lang="en-US" sz="1600" b="0" i="0" u="none" strike="noStrike" dirty="0" smtClean="0">
                          <a:solidFill>
                            <a:schemeClr val="tx1"/>
                          </a:solidFill>
                          <a:effectLst/>
                          <a:latin typeface="Times New Roman"/>
                        </a:rPr>
                        <a:t>Services </a:t>
                      </a:r>
                      <a:r>
                        <a:rPr lang="en-US" sz="1600" b="0" i="0" u="none" strike="noStrike" dirty="0" smtClean="0">
                          <a:solidFill>
                            <a:schemeClr val="tx1"/>
                          </a:solidFill>
                          <a:effectLst/>
                          <a:latin typeface="Times New Roman"/>
                        </a:rPr>
                        <a:t>partnered to develop</a:t>
                      </a:r>
                      <a:r>
                        <a:rPr lang="en-US" sz="1600" b="0" i="0" u="none" strike="noStrike" baseline="0" dirty="0" smtClean="0">
                          <a:solidFill>
                            <a:schemeClr val="tx1"/>
                          </a:solidFill>
                          <a:effectLst/>
                          <a:latin typeface="Times New Roman"/>
                        </a:rPr>
                        <a:t> a Joint Buyers Guide</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636656"/>
                  </a:ext>
                </a:extLst>
              </a:tr>
              <a:tr h="967784">
                <a:tc>
                  <a:txBody>
                    <a:bodyPr/>
                    <a:lstStyle/>
                    <a:p>
                      <a:pPr algn="ctr" fontAlgn="ctr"/>
                      <a:r>
                        <a:rPr lang="en-US" sz="1600" b="0" i="0" u="none" strike="noStrike" dirty="0" smtClean="0">
                          <a:solidFill>
                            <a:schemeClr val="tx1"/>
                          </a:solidFill>
                          <a:effectLst/>
                          <a:latin typeface="Times New Roman"/>
                        </a:rPr>
                        <a:t>Healthy Initiative</a:t>
                      </a:r>
                      <a:endParaRPr lang="en-US" sz="1600" b="0" i="0" u="none" strike="noStrike" dirty="0">
                        <a:solidFill>
                          <a:schemeClr val="tx1"/>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Improvements</a:t>
                      </a:r>
                      <a:r>
                        <a:rPr lang="en-US" sz="1600" b="0" i="0" u="none" strike="noStrike" baseline="0" dirty="0" smtClean="0">
                          <a:solidFill>
                            <a:schemeClr val="tx1"/>
                          </a:solidFill>
                          <a:effectLst/>
                          <a:latin typeface="Times New Roman"/>
                        </a:rPr>
                        <a:t> necessary to achieve Total Force Fitness</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effectLst/>
                          <a:latin typeface="Times New Roman"/>
                        </a:rPr>
                        <a:t>DLA is supporting</a:t>
                      </a:r>
                      <a:r>
                        <a:rPr lang="en-US" sz="1600" b="0" i="0" u="none" strike="noStrike" baseline="0" dirty="0" smtClean="0">
                          <a:solidFill>
                            <a:schemeClr val="tx1"/>
                          </a:solidFill>
                          <a:effectLst/>
                          <a:latin typeface="Times New Roman"/>
                        </a:rPr>
                        <a:t> </a:t>
                      </a:r>
                      <a:endParaRPr lang="en-US" sz="1600" b="0" i="0" u="none" strike="noStrike" baseline="0" dirty="0" smtClean="0">
                        <a:solidFill>
                          <a:schemeClr val="tx1"/>
                        </a:solidFill>
                        <a:effectLst/>
                        <a:latin typeface="Times New Roman"/>
                      </a:endParaRPr>
                    </a:p>
                    <a:p>
                      <a:pPr algn="ctr" fontAlgn="ctr"/>
                      <a:r>
                        <a:rPr lang="en-US" sz="1600" b="0" i="0" u="none" strike="noStrike" baseline="0" dirty="0" smtClean="0">
                          <a:solidFill>
                            <a:schemeClr val="tx1"/>
                          </a:solidFill>
                          <a:effectLst/>
                          <a:latin typeface="Times New Roman"/>
                        </a:rPr>
                        <a:t>Armed </a:t>
                      </a:r>
                      <a:r>
                        <a:rPr lang="en-US" sz="1600" b="0" i="0" u="none" strike="noStrike" baseline="0" dirty="0" smtClean="0">
                          <a:solidFill>
                            <a:schemeClr val="tx1"/>
                          </a:solidFill>
                          <a:effectLst/>
                          <a:latin typeface="Times New Roman"/>
                        </a:rPr>
                        <a:t>Forces Recipe Division Service with </a:t>
                      </a:r>
                      <a:r>
                        <a:rPr lang="en-US" sz="1600" b="0" i="0" u="none" strike="noStrike" baseline="0" dirty="0" smtClean="0">
                          <a:solidFill>
                            <a:schemeClr val="tx1"/>
                          </a:solidFill>
                          <a:effectLst/>
                          <a:latin typeface="Times New Roman"/>
                        </a:rPr>
                        <a:t>developing healthier </a:t>
                      </a:r>
                      <a:r>
                        <a:rPr lang="en-US" sz="1600" b="0" i="0" u="none" strike="noStrike" baseline="0" dirty="0" smtClean="0">
                          <a:solidFill>
                            <a:schemeClr val="tx1"/>
                          </a:solidFill>
                          <a:effectLst/>
                          <a:latin typeface="Times New Roman"/>
                        </a:rPr>
                        <a:t>menu options</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67510"/>
                  </a:ext>
                </a:extLst>
              </a:tr>
            </a:tbl>
          </a:graphicData>
        </a:graphic>
      </p:graphicFrame>
    </p:spTree>
    <p:extLst>
      <p:ext uri="{BB962C8B-B14F-4D97-AF65-F5344CB8AC3E}">
        <p14:creationId xmlns:p14="http://schemas.microsoft.com/office/powerpoint/2010/main" val="518017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Navy Underway Replenishment</a:t>
            </a:r>
            <a:endParaRPr lang="en-US" dirty="0"/>
          </a:p>
        </p:txBody>
      </p:sp>
      <p:pic>
        <p:nvPicPr>
          <p:cNvPr id="4" name="1aVxe5-FdoI"/>
          <p:cNvPicPr>
            <a:picLocks noGrp="1" noRot="1" noChangeAspect="1"/>
          </p:cNvPicPr>
          <p:nvPr>
            <p:ph idx="1"/>
            <a:videoFile r:link="rId1"/>
          </p:nvPr>
        </p:nvPicPr>
        <p:blipFill>
          <a:blip r:embed="rId4"/>
          <a:stretch>
            <a:fillRect/>
          </a:stretch>
        </p:blipFill>
        <p:spPr>
          <a:xfrm>
            <a:off x="769938" y="1402915"/>
            <a:ext cx="7710183" cy="5135671"/>
          </a:xfrm>
          <a:prstGeom prst="rect">
            <a:avLst/>
          </a:prstGeom>
        </p:spPr>
      </p:pic>
    </p:spTree>
    <p:extLst>
      <p:ext uri="{BB962C8B-B14F-4D97-AF65-F5344CB8AC3E}">
        <p14:creationId xmlns:p14="http://schemas.microsoft.com/office/powerpoint/2010/main" val="2346416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813898" y="70336"/>
            <a:ext cx="8374062" cy="884238"/>
          </a:xfrm>
        </p:spPr>
        <p:txBody>
          <a:bodyPr>
            <a:normAutofit/>
          </a:bodyPr>
          <a:lstStyle/>
          <a:p>
            <a:r>
              <a:rPr lang="en-US" sz="3600" dirty="0" smtClean="0"/>
              <a:t>Subsistence Readiness…</a:t>
            </a:r>
          </a:p>
        </p:txBody>
      </p:sp>
      <p:sp>
        <p:nvSpPr>
          <p:cNvPr id="28676" name="Rectangle 3"/>
          <p:cNvSpPr>
            <a:spLocks noChangeArrowheads="1"/>
          </p:cNvSpPr>
          <p:nvPr/>
        </p:nvSpPr>
        <p:spPr bwMode="auto">
          <a:xfrm>
            <a:off x="0" y="5168900"/>
            <a:ext cx="9144000" cy="1143000"/>
          </a:xfrm>
          <a:prstGeom prst="rect">
            <a:avLst/>
          </a:prstGeom>
          <a:noFill/>
          <a:ln w="9525">
            <a:noFill/>
            <a:miter lim="800000"/>
            <a:headEnd/>
            <a:tailEnd/>
          </a:ln>
        </p:spPr>
        <p:txBody>
          <a:bodyPr anchor="ctr"/>
          <a:lstStyle/>
          <a:p>
            <a:pPr algn="ctr" eaLnBrk="0" hangingPunct="0"/>
            <a:r>
              <a:rPr lang="en-US" sz="3200" b="1" dirty="0">
                <a:solidFill>
                  <a:schemeClr val="tx1"/>
                </a:solidFill>
                <a:latin typeface="Arial" pitchFamily="34" charset="0"/>
                <a:cs typeface="Arial" pitchFamily="34" charset="0"/>
              </a:rPr>
              <a:t>Ready, willing &amp; able to meet </a:t>
            </a:r>
            <a:br>
              <a:rPr lang="en-US" sz="3200" b="1" dirty="0">
                <a:solidFill>
                  <a:schemeClr val="tx1"/>
                </a:solidFill>
                <a:latin typeface="Arial" pitchFamily="34" charset="0"/>
                <a:cs typeface="Arial" pitchFamily="34" charset="0"/>
              </a:rPr>
            </a:br>
            <a:r>
              <a:rPr lang="en-US" sz="3200" b="1" dirty="0">
                <a:solidFill>
                  <a:schemeClr val="tx1"/>
                </a:solidFill>
                <a:latin typeface="Arial" pitchFamily="34" charset="0"/>
                <a:cs typeface="Arial" pitchFamily="34" charset="0"/>
              </a:rPr>
              <a:t>warfighter needs around the globe</a:t>
            </a:r>
          </a:p>
        </p:txBody>
      </p:sp>
      <p:sp>
        <p:nvSpPr>
          <p:cNvPr id="28677" name="Text Box 4"/>
          <p:cNvSpPr txBox="1">
            <a:spLocks noChangeArrowheads="1"/>
          </p:cNvSpPr>
          <p:nvPr/>
        </p:nvSpPr>
        <p:spPr bwMode="blackWhite">
          <a:xfrm>
            <a:off x="4839717" y="1974851"/>
            <a:ext cx="4072269" cy="3413755"/>
          </a:xfrm>
          <a:prstGeom prst="rect">
            <a:avLst/>
          </a:prstGeom>
          <a:noFill/>
          <a:ln w="19050">
            <a:no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eaLnBrk="0" hangingPunct="0">
              <a:lnSpc>
                <a:spcPct val="140000"/>
              </a:lnSpc>
              <a:spcBef>
                <a:spcPct val="20000"/>
              </a:spcBef>
              <a:buClr>
                <a:srgbClr val="800000"/>
              </a:buClr>
              <a:buSzPct val="55000"/>
            </a:pPr>
            <a:r>
              <a:rPr lang="en-US" sz="3600" b="1" dirty="0" smtClean="0">
                <a:solidFill>
                  <a:schemeClr val="accent2">
                    <a:lumMod val="75000"/>
                  </a:schemeClr>
                </a:solidFill>
                <a:latin typeface="Arial" pitchFamily="34" charset="0"/>
                <a:cs typeface="Arial" pitchFamily="34" charset="0"/>
              </a:rPr>
              <a:t>We Feed Our Nation’s</a:t>
            </a:r>
          </a:p>
          <a:p>
            <a:pPr algn="ctr" eaLnBrk="0" hangingPunct="0">
              <a:lnSpc>
                <a:spcPct val="140000"/>
              </a:lnSpc>
              <a:spcBef>
                <a:spcPct val="20000"/>
              </a:spcBef>
              <a:buClr>
                <a:srgbClr val="800000"/>
              </a:buClr>
              <a:buSzPct val="55000"/>
            </a:pPr>
            <a:r>
              <a:rPr lang="en-US" sz="3600" b="1" dirty="0" smtClean="0">
                <a:solidFill>
                  <a:schemeClr val="accent2">
                    <a:lumMod val="75000"/>
                  </a:schemeClr>
                </a:solidFill>
                <a:latin typeface="Arial" pitchFamily="34" charset="0"/>
                <a:cs typeface="Arial" pitchFamily="34" charset="0"/>
              </a:rPr>
              <a:t> Heroes!</a:t>
            </a:r>
            <a:endParaRPr lang="en-US" sz="3600" dirty="0" smtClean="0"/>
          </a:p>
          <a:p>
            <a:pPr algn="r" eaLnBrk="0" hangingPunct="0">
              <a:lnSpc>
                <a:spcPct val="140000"/>
              </a:lnSpc>
              <a:spcBef>
                <a:spcPct val="20000"/>
              </a:spcBef>
              <a:buClr>
                <a:srgbClr val="800000"/>
              </a:buClr>
              <a:buSzPct val="55000"/>
              <a:buFont typeface="Monotype Sorts" pitchFamily="2" charset="2"/>
              <a:buNone/>
            </a:pPr>
            <a:endParaRPr lang="en-US" sz="3600" b="1" dirty="0">
              <a:solidFill>
                <a:schemeClr val="accent2">
                  <a:lumMod val="75000"/>
                </a:schemeClr>
              </a:solidFill>
              <a:latin typeface="Arial" pitchFamily="34" charset="0"/>
              <a:cs typeface="Arial" pitchFamily="34" charset="0"/>
            </a:endParaRPr>
          </a:p>
        </p:txBody>
      </p:sp>
      <p:pic>
        <p:nvPicPr>
          <p:cNvPr id="167941" name="Picture 5" descr="c-5 Cargo plane2"/>
          <p:cNvPicPr>
            <a:picLocks noChangeAspect="1" noChangeArrowheads="1"/>
          </p:cNvPicPr>
          <p:nvPr/>
        </p:nvPicPr>
        <p:blipFill>
          <a:blip r:embed="rId3" cstate="print"/>
          <a:srcRect/>
          <a:stretch>
            <a:fillRect/>
          </a:stretch>
        </p:blipFill>
        <p:spPr bwMode="auto">
          <a:xfrm>
            <a:off x="431800" y="1790700"/>
            <a:ext cx="4573588" cy="2965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46436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9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Logistics Happen</a:t>
            </a:r>
            <a:endParaRPr lang="en-US" dirty="0"/>
          </a:p>
        </p:txBody>
      </p:sp>
      <p:pic>
        <p:nvPicPr>
          <p:cNvPr id="4" name="VFD5K8j_ffA"/>
          <p:cNvPicPr>
            <a:picLocks noRot="1" noChangeAspect="1"/>
          </p:cNvPicPr>
          <p:nvPr>
            <a:videoFile r:link="rId1"/>
          </p:nvPr>
        </p:nvPicPr>
        <p:blipFill>
          <a:blip r:embed="rId4"/>
          <a:stretch>
            <a:fillRect/>
          </a:stretch>
        </p:blipFill>
        <p:spPr>
          <a:xfrm>
            <a:off x="634181" y="1209368"/>
            <a:ext cx="7949380" cy="5279922"/>
          </a:xfrm>
          <a:prstGeom prst="rect">
            <a:avLst/>
          </a:prstGeom>
        </p:spPr>
      </p:pic>
    </p:spTree>
    <p:extLst>
      <p:ext uri="{BB962C8B-B14F-4D97-AF65-F5344CB8AC3E}">
        <p14:creationId xmlns:p14="http://schemas.microsoft.com/office/powerpoint/2010/main" val="266958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Rectangle 2"/>
          <p:cNvSpPr/>
          <p:nvPr/>
        </p:nvSpPr>
        <p:spPr>
          <a:xfrm>
            <a:off x="615460" y="1705597"/>
            <a:ext cx="7948247" cy="3539430"/>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Subsistence Mission</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Subsistence Business</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Prime Vendor Update</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SPV </a:t>
            </a:r>
            <a:r>
              <a:rPr lang="en-US" sz="3200" dirty="0" smtClean="0">
                <a:latin typeface="Arial" panose="020B0604020202020204" pitchFamily="34" charset="0"/>
                <a:cs typeface="Arial" panose="020B0604020202020204" pitchFamily="34" charset="0"/>
              </a:rPr>
              <a:t>OCONUS Solicitations</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Subsistence Program Enhancements</a:t>
            </a:r>
          </a:p>
          <a:p>
            <a:pPr marL="457200" indent="-45720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29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backtry1"/>
          <p:cNvPicPr>
            <a:picLocks noChangeAspect="1" noChangeArrowheads="1"/>
          </p:cNvPicPr>
          <p:nvPr/>
        </p:nvPicPr>
        <p:blipFill>
          <a:blip r:embed="rId3" cstate="print">
            <a:lum bright="-2000" contrast="12000"/>
          </a:blip>
          <a:srcRect t="4414"/>
          <a:stretch>
            <a:fillRect/>
          </a:stretch>
        </p:blipFill>
        <p:spPr bwMode="auto">
          <a:xfrm>
            <a:off x="0" y="928048"/>
            <a:ext cx="9144000" cy="5929952"/>
          </a:xfrm>
          <a:prstGeom prst="rect">
            <a:avLst/>
          </a:prstGeom>
          <a:noFill/>
          <a:ln w="9525">
            <a:noFill/>
            <a:miter lim="800000"/>
            <a:headEnd/>
            <a:tailEnd/>
          </a:ln>
        </p:spPr>
      </p:pic>
      <p:sp>
        <p:nvSpPr>
          <p:cNvPr id="26627" name="Rectangle 7"/>
          <p:cNvSpPr>
            <a:spLocks noGrp="1" noChangeArrowheads="1"/>
          </p:cNvSpPr>
          <p:nvPr>
            <p:ph idx="1"/>
          </p:nvPr>
        </p:nvSpPr>
        <p:spPr/>
        <p:txBody>
          <a:bodyPr/>
          <a:lstStyle/>
          <a:p>
            <a:pPr marL="0" indent="0" algn="ctr">
              <a:buNone/>
            </a:pPr>
            <a:r>
              <a:rPr lang="en-US" dirty="0" smtClean="0"/>
              <a:t>Mission</a:t>
            </a:r>
          </a:p>
          <a:p>
            <a:pPr marL="0" indent="0">
              <a:buNone/>
            </a:pPr>
            <a:r>
              <a:rPr lang="en-US" dirty="0" smtClean="0"/>
              <a:t>  To provide full service subsistence support for the readiness and mobilization needs of </a:t>
            </a:r>
            <a:br>
              <a:rPr lang="en-US" dirty="0" smtClean="0"/>
            </a:br>
            <a:r>
              <a:rPr lang="en-US" dirty="0" smtClean="0"/>
              <a:t>U.S. Military personnel and their families </a:t>
            </a:r>
            <a:br>
              <a:rPr lang="en-US" dirty="0" smtClean="0"/>
            </a:br>
            <a:r>
              <a:rPr lang="en-US" dirty="0" smtClean="0"/>
              <a:t>worldwide.</a:t>
            </a:r>
          </a:p>
        </p:txBody>
      </p:sp>
      <p:sp>
        <p:nvSpPr>
          <p:cNvPr id="26626" name="Rectangle 5"/>
          <p:cNvSpPr>
            <a:spLocks noGrp="1" noChangeArrowheads="1"/>
          </p:cNvSpPr>
          <p:nvPr>
            <p:ph type="title"/>
          </p:nvPr>
        </p:nvSpPr>
        <p:spPr/>
        <p:txBody>
          <a:bodyPr>
            <a:normAutofit/>
          </a:bodyPr>
          <a:lstStyle/>
          <a:p>
            <a:r>
              <a:rPr lang="en-US" dirty="0" smtClean="0"/>
              <a:t>DLA Troop Support Subsistence</a:t>
            </a:r>
          </a:p>
        </p:txBody>
      </p:sp>
      <p:sp>
        <p:nvSpPr>
          <p:cNvPr id="51208" name="Text Box 8"/>
          <p:cNvSpPr txBox="1">
            <a:spLocks noChangeArrowheads="1"/>
          </p:cNvSpPr>
          <p:nvPr/>
        </p:nvSpPr>
        <p:spPr bwMode="blackWhite">
          <a:xfrm>
            <a:off x="0" y="6121400"/>
            <a:ext cx="9144000" cy="736600"/>
          </a:xfrm>
          <a:prstGeom prst="rect">
            <a:avLst/>
          </a:prstGeom>
          <a:gradFill rotWithShape="1">
            <a:gsLst>
              <a:gs pos="0">
                <a:srgbClr val="3399FF"/>
              </a:gs>
              <a:gs pos="100000">
                <a:schemeClr val="accent2"/>
              </a:gs>
            </a:gsLst>
            <a:lin ang="2700000" scaled="1"/>
          </a:gradFill>
          <a:ln w="38100" algn="ctr">
            <a:solidFill>
              <a:schemeClr val="accent2"/>
            </a:solidFill>
            <a:miter lim="800000"/>
            <a:headEnd/>
            <a:tailEnd/>
          </a:ln>
          <a:effectLst/>
        </p:spPr>
        <p:txBody>
          <a:bodyPr wrap="none" anchor="ctr"/>
          <a:lstStyle/>
          <a:p>
            <a:pPr algn="ctr" eaLnBrk="0" hangingPunct="0">
              <a:lnSpc>
                <a:spcPct val="90000"/>
              </a:lnSpc>
              <a:defRPr/>
            </a:pPr>
            <a:r>
              <a:rPr lang="en-US" sz="3800">
                <a:solidFill>
                  <a:schemeClr val="bg1"/>
                </a:solidFill>
                <a:effectLst>
                  <a:outerShdw blurRad="38100" dist="38100" dir="2700000" algn="tl">
                    <a:srgbClr val="000000"/>
                  </a:outerShdw>
                </a:effectLst>
              </a:rPr>
              <a:t>Executive Agent for Class I Materiel</a:t>
            </a:r>
          </a:p>
        </p:txBody>
      </p:sp>
    </p:spTree>
    <p:extLst>
      <p:ext uri="{BB962C8B-B14F-4D97-AF65-F5344CB8AC3E}">
        <p14:creationId xmlns:p14="http://schemas.microsoft.com/office/powerpoint/2010/main" val="24168645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iagram 48"/>
          <p:cNvGraphicFramePr/>
          <p:nvPr>
            <p:extLst/>
          </p:nvPr>
        </p:nvGraphicFramePr>
        <p:xfrm>
          <a:off x="172755" y="1001888"/>
          <a:ext cx="8798490" cy="551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0" name="Chart 49"/>
          <p:cNvGraphicFramePr/>
          <p:nvPr>
            <p:extLst/>
          </p:nvPr>
        </p:nvGraphicFramePr>
        <p:xfrm>
          <a:off x="4805475" y="1452138"/>
          <a:ext cx="3933799" cy="1981200"/>
        </p:xfrm>
        <a:graphic>
          <a:graphicData uri="http://schemas.openxmlformats.org/drawingml/2006/chart">
            <c:chart xmlns:c="http://schemas.openxmlformats.org/drawingml/2006/chart" xmlns:r="http://schemas.openxmlformats.org/officeDocument/2006/relationships" r:id="rId8"/>
          </a:graphicData>
        </a:graphic>
      </p:graphicFrame>
      <p:sp>
        <p:nvSpPr>
          <p:cNvPr id="147468" name="Rectangle 12"/>
          <p:cNvSpPr>
            <a:spLocks noGrp="1" noChangeArrowheads="1"/>
          </p:cNvSpPr>
          <p:nvPr>
            <p:ph type="title"/>
          </p:nvPr>
        </p:nvSpPr>
        <p:spPr/>
        <p:txBody>
          <a:bodyPr/>
          <a:lstStyle/>
          <a:p>
            <a:r>
              <a:rPr lang="en-US" dirty="0"/>
              <a:t>DLA Troop Support Subsistence</a:t>
            </a:r>
            <a:endParaRPr lang="en-US" dirty="0" smtClean="0"/>
          </a:p>
        </p:txBody>
      </p:sp>
      <p:sp>
        <p:nvSpPr>
          <p:cNvPr id="14" name="Text Box 7"/>
          <p:cNvSpPr txBox="1">
            <a:spLocks noChangeArrowheads="1"/>
          </p:cNvSpPr>
          <p:nvPr/>
        </p:nvSpPr>
        <p:spPr bwMode="white">
          <a:xfrm>
            <a:off x="433212" y="1810759"/>
            <a:ext cx="3805387" cy="123110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Customers: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27,000</a:t>
            </a: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Orders: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11.7M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annually</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1200"/>
              </a:spcBef>
              <a:spcAft>
                <a:spcPct val="0"/>
              </a:spcAft>
              <a:buClrTx/>
              <a:buSzTx/>
              <a:buFontTx/>
              <a:buNone/>
              <a:tabLst>
                <a:tab pos="3597275" algn="r"/>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Items: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50,000</a:t>
            </a: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Text Box 10"/>
          <p:cNvSpPr txBox="1">
            <a:spLocks noChangeArrowheads="1"/>
          </p:cNvSpPr>
          <p:nvPr/>
        </p:nvSpPr>
        <p:spPr bwMode="auto">
          <a:xfrm>
            <a:off x="4615733" y="4191108"/>
            <a:ext cx="4220341" cy="1862048"/>
          </a:xfrm>
          <a:prstGeom prst="rect">
            <a:avLst/>
          </a:prstGeom>
          <a:noFill/>
          <a:ln w="9525">
            <a:noFill/>
            <a:miter lim="800000"/>
            <a:headEnd/>
            <a:tailEnd/>
          </a:ln>
          <a:effectLst/>
        </p:spPr>
        <p:txBody>
          <a:bodyPr wrap="square">
            <a:spAutoFit/>
          </a:bodyPr>
          <a:lstStyle>
            <a:defPPr>
              <a:defRPr lang="en-US"/>
            </a:defPPr>
            <a:lvl1pPr fontAlgn="base">
              <a:lnSpc>
                <a:spcPct val="90000"/>
              </a:lnSpc>
              <a:spcBef>
                <a:spcPts val="1200"/>
              </a:spcBef>
              <a:spcAft>
                <a:spcPct val="0"/>
              </a:spcAft>
              <a:tabLst>
                <a:tab pos="3597275" algn="r"/>
              </a:tabLst>
              <a:defRPr sz="2000" b="1">
                <a:latin typeface="Arial" pitchFamily="34" charset="0"/>
                <a:cs typeface="Arial" pitchFamily="34" charset="0"/>
              </a:defRPr>
            </a:lvl1pPr>
          </a:lstStyle>
          <a:p>
            <a:pPr marL="0" marR="0" lvl="0" indent="0" algn="l" defTabSz="914400" rtl="0" eaLnBrk="1" fontAlgn="base" latinLnBrk="0" hangingPunct="1">
              <a:lnSpc>
                <a:spcPct val="100000"/>
              </a:lnSpc>
              <a:spcBef>
                <a:spcPts val="600"/>
              </a:spcBef>
              <a:spcAft>
                <a:spcPct val="0"/>
              </a:spcAft>
              <a:buClrTx/>
              <a:buSzTx/>
              <a:buFontTx/>
              <a:buNone/>
              <a:tabLst>
                <a:tab pos="3886200" algn="r"/>
              </a:tabLst>
              <a:defRPr/>
            </a:pP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Employees </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r>
              <a:rPr kumimoji="0" lang="en-US" sz="1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FY16 Actual):</a:t>
            </a:r>
            <a:endPar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tab pos="3886200" algn="r"/>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290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civilian</a:t>
            </a:r>
            <a:b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    12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military</a:t>
            </a:r>
          </a:p>
          <a:p>
            <a:pPr marL="0" marR="0" lvl="0" indent="0" algn="l" defTabSz="914400" rtl="0" eaLnBrk="1" fontAlgn="base" latinLnBrk="0" hangingPunct="1">
              <a:lnSpc>
                <a:spcPct val="100000"/>
              </a:lnSpc>
              <a:spcBef>
                <a:spcPts val="600"/>
              </a:spcBef>
              <a:spcAft>
                <a:spcPct val="0"/>
              </a:spcAft>
              <a:buClrTx/>
              <a:buSzTx/>
              <a:buFontTx/>
              <a:buNone/>
              <a:tabLst>
                <a:tab pos="2062163" algn="l"/>
                <a:tab pos="3886200" algn="r"/>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Suppliers</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CONUS	421</a:t>
            </a:r>
            <a:b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OCONUS	</a:t>
            </a:r>
            <a:r>
              <a:rPr kumimoji="0" lang="en-US" sz="1800" b="1" i="0" u="sng" strike="noStrike" kern="1200" cap="none" spc="0" normalizeH="0" baseline="0" noProof="0" dirty="0" smtClean="0">
                <a:ln>
                  <a:noFill/>
                </a:ln>
                <a:solidFill>
                  <a:prstClr val="black"/>
                </a:solidFill>
                <a:effectLst/>
                <a:uLnTx/>
                <a:uFillTx/>
                <a:latin typeface="Arial" pitchFamily="34" charset="0"/>
                <a:ea typeface="+mn-ea"/>
                <a:cs typeface="Arial" pitchFamily="34" charset="0"/>
              </a:rPr>
              <a:t>   87</a:t>
            </a: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r>
            <a:b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508</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5178909" y="1336996"/>
            <a:ext cx="80823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itchFamily="34" charset="0"/>
                <a:ea typeface="+mn-ea"/>
                <a:cs typeface="+mn-cs"/>
              </a:rPr>
              <a:t>$Billions</a:t>
            </a:r>
          </a:p>
        </p:txBody>
      </p:sp>
      <p:graphicFrame>
        <p:nvGraphicFramePr>
          <p:cNvPr id="36" name="Chart 35"/>
          <p:cNvGraphicFramePr/>
          <p:nvPr>
            <p:extLst/>
          </p:nvPr>
        </p:nvGraphicFramePr>
        <p:xfrm>
          <a:off x="304800" y="4191108"/>
          <a:ext cx="3933799" cy="1981200"/>
        </p:xfrm>
        <a:graphic>
          <a:graphicData uri="http://schemas.openxmlformats.org/drawingml/2006/chart">
            <c:chart xmlns:c="http://schemas.openxmlformats.org/drawingml/2006/chart" xmlns:r="http://schemas.openxmlformats.org/officeDocument/2006/relationships" r:id="rId9"/>
          </a:graphicData>
        </a:graphic>
      </p:graphicFrame>
      <p:sp>
        <p:nvSpPr>
          <p:cNvPr id="39" name="TextBox 38"/>
          <p:cNvSpPr txBox="1"/>
          <p:nvPr/>
        </p:nvSpPr>
        <p:spPr>
          <a:xfrm>
            <a:off x="681934" y="4058585"/>
            <a:ext cx="83548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itchFamily="34" charset="0"/>
                <a:ea typeface="+mn-ea"/>
                <a:cs typeface="+mn-cs"/>
              </a:rPr>
              <a:t>$Millions</a:t>
            </a:r>
          </a:p>
        </p:txBody>
      </p:sp>
      <p:grpSp>
        <p:nvGrpSpPr>
          <p:cNvPr id="7" name="Group 6"/>
          <p:cNvGrpSpPr/>
          <p:nvPr/>
        </p:nvGrpSpPr>
        <p:grpSpPr>
          <a:xfrm>
            <a:off x="7248150" y="863776"/>
            <a:ext cx="2122348" cy="1063180"/>
            <a:chOff x="6812931" y="3370295"/>
            <a:chExt cx="2122348" cy="1063180"/>
          </a:xfrm>
        </p:grpSpPr>
        <p:sp>
          <p:nvSpPr>
            <p:cNvPr id="6" name="Oval 5"/>
            <p:cNvSpPr/>
            <p:nvPr/>
          </p:nvSpPr>
          <p:spPr>
            <a:xfrm>
              <a:off x="6812931" y="3370295"/>
              <a:ext cx="2122348" cy="1063180"/>
            </a:xfrm>
            <a:prstGeom prst="ellipse">
              <a:avLst/>
            </a:prstGeom>
            <a:gradFill rotWithShape="1">
              <a:gsLst>
                <a:gs pos="0">
                  <a:srgbClr val="FFFF99"/>
                </a:gs>
                <a:gs pos="100000">
                  <a:srgbClr val="FFCC66"/>
                </a:gs>
              </a:gsLst>
              <a:path path="shape">
                <a:fillToRect l="50000" t="50000" r="50000" b="50000"/>
              </a:path>
            </a:gradFill>
            <a:ln w="19050" algn="ctr">
              <a:noFill/>
              <a:miter lim="800000"/>
              <a:headEnd/>
              <a:tailEnd/>
            </a:ln>
            <a:effectLst>
              <a:outerShdw blurRad="127000" dist="127000" dir="2700000" algn="tl" rotWithShape="0">
                <a:prstClr val="black">
                  <a:alpha val="40000"/>
                </a:prstClr>
              </a:outerShdw>
            </a:effectLst>
            <a:scene3d>
              <a:camera prst="orthographicFront"/>
              <a:lightRig rig="threePt" dir="t"/>
            </a:scene3d>
            <a:sp3d>
              <a:bevelT/>
            </a:sp3d>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8" name="Text Box 11"/>
            <p:cNvSpPr txBox="1">
              <a:spLocks noChangeArrowheads="1"/>
            </p:cNvSpPr>
            <p:nvPr/>
          </p:nvSpPr>
          <p:spPr bwMode="auto">
            <a:xfrm>
              <a:off x="7088467" y="3596236"/>
              <a:ext cx="1622559" cy="683264"/>
            </a:xfrm>
            <a:prstGeom prst="rect">
              <a:avLst/>
            </a:prstGeom>
            <a:noFill/>
            <a:ln w="19050">
              <a:noFill/>
              <a:miter lim="800000"/>
              <a:headEnd/>
              <a:tailEnd/>
            </a:ln>
            <a:effectLst/>
            <a:scene3d>
              <a:camera prst="orthographicFront"/>
              <a:lightRig rig="threePt" dir="t"/>
            </a:scene3d>
            <a:sp3d>
              <a:bevelT/>
              <a:bevelB/>
            </a:sp3d>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US" sz="2000" b="1" dirty="0" smtClean="0">
                  <a:solidFill>
                    <a:srgbClr val="CC0000"/>
                  </a:solidFill>
                  <a:effectLst>
                    <a:outerShdw blurRad="38100" dist="38100" dir="2700000" algn="tl">
                      <a:srgbClr val="C0C0C0"/>
                    </a:outerShdw>
                  </a:effectLst>
                  <a:latin typeface="Arial Narrow" pitchFamily="34" charset="0"/>
                  <a:cs typeface="Arial" pitchFamily="34" charset="0"/>
                </a:rPr>
                <a:t>FY</a:t>
              </a:r>
              <a:r>
                <a:rPr kumimoji="0" lang="en-US" sz="20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Arial Narrow" pitchFamily="34" charset="0"/>
                  <a:ea typeface="+mn-ea"/>
                  <a:cs typeface="Arial" pitchFamily="34" charset="0"/>
                </a:rPr>
                <a:t>17 Forecast</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itchFamily="34" charset="0"/>
                  <a:ea typeface="+mn-ea"/>
                  <a:cs typeface="Arial" pitchFamily="34" charset="0"/>
                </a:rPr>
                <a:t>$2.39B</a:t>
              </a:r>
              <a:endParaRPr kumimoji="0" lang="en-US" sz="2800" b="1" i="0" u="none" strike="noStrike" kern="1200" cap="none" spc="0" normalizeH="0" baseline="0" noProof="0" dirty="0">
                <a:ln>
                  <a:noFill/>
                </a:ln>
                <a:solidFill>
                  <a:srgbClr val="CC0000"/>
                </a:solidFill>
                <a:effectLst>
                  <a:outerShdw blurRad="38100" dist="38100" dir="2700000" algn="tl">
                    <a:srgbClr val="C0C0C0"/>
                  </a:outerShdw>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309565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869744" y="1973813"/>
            <a:ext cx="68239" cy="30025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Object 3"/>
          <p:cNvGraphicFramePr>
            <a:graphicFrameLocks noChangeAspect="1"/>
          </p:cNvGraphicFramePr>
          <p:nvPr>
            <p:extLst>
              <p:ext uri="{D42A27DB-BD31-4B8C-83A1-F6EECF244321}">
                <p14:modId xmlns:p14="http://schemas.microsoft.com/office/powerpoint/2010/main" val="1143964897"/>
              </p:ext>
            </p:extLst>
          </p:nvPr>
        </p:nvGraphicFramePr>
        <p:xfrm>
          <a:off x="3779980" y="2274064"/>
          <a:ext cx="5182733" cy="4178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3383757464"/>
              </p:ext>
            </p:extLst>
          </p:nvPr>
        </p:nvGraphicFramePr>
        <p:xfrm>
          <a:off x="-448701" y="1685465"/>
          <a:ext cx="5568204" cy="4178691"/>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23"/>
          <p:cNvSpPr>
            <a:spLocks noChangeArrowheads="1"/>
          </p:cNvSpPr>
          <p:nvPr/>
        </p:nvSpPr>
        <p:spPr bwMode="blackWhite">
          <a:xfrm>
            <a:off x="6051621" y="652763"/>
            <a:ext cx="2772653" cy="2375310"/>
          </a:xfrm>
          <a:prstGeom prst="irregularSeal1">
            <a:avLst/>
          </a:prstGeom>
          <a:gradFill rotWithShape="1">
            <a:gsLst>
              <a:gs pos="0">
                <a:srgbClr val="FFFF99"/>
              </a:gs>
              <a:gs pos="100000">
                <a:srgbClr val="FFCC66"/>
              </a:gs>
            </a:gsLst>
            <a:path path="shape">
              <a:fillToRect l="50000" t="50000" r="50000" b="50000"/>
            </a:path>
          </a:gradFill>
          <a:ln w="12700" algn="ctr">
            <a:solidFill>
              <a:srgbClr val="FF99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a:lnSpc>
                <a:spcPct val="90000"/>
              </a:lnSpc>
              <a:spcBef>
                <a:spcPct val="50000"/>
              </a:spcBef>
            </a:pPr>
            <a:endParaRPr lang="en-US" sz="2000" b="1" dirty="0">
              <a:solidFill>
                <a:prstClr val="black"/>
              </a:solidFill>
            </a:endParaRPr>
          </a:p>
        </p:txBody>
      </p:sp>
      <p:sp>
        <p:nvSpPr>
          <p:cNvPr id="10" name="Text Box 24"/>
          <p:cNvSpPr txBox="1">
            <a:spLocks noChangeArrowheads="1"/>
          </p:cNvSpPr>
          <p:nvPr/>
        </p:nvSpPr>
        <p:spPr bwMode="auto">
          <a:xfrm>
            <a:off x="6490937" y="1498786"/>
            <a:ext cx="211470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defRPr/>
            </a:pPr>
            <a:r>
              <a:rPr lang="en-US" sz="2000" dirty="0" smtClean="0">
                <a:solidFill>
                  <a:prstClr val="black"/>
                </a:solidFill>
                <a:effectLst>
                  <a:outerShdw blurRad="38100" dist="38100" dir="2700000" algn="tl">
                    <a:srgbClr val="C0C0C0"/>
                  </a:outerShdw>
                </a:effectLst>
                <a:cs typeface="Arial" pitchFamily="34" charset="0"/>
              </a:rPr>
              <a:t>FY17</a:t>
            </a:r>
            <a:r>
              <a:rPr lang="en-US" sz="2000" b="1" dirty="0" smtClean="0">
                <a:solidFill>
                  <a:prstClr val="black"/>
                </a:solidFill>
                <a:effectLst>
                  <a:outerShdw blurRad="38100" dist="38100" dir="2700000" algn="tl">
                    <a:srgbClr val="C0C0C0"/>
                  </a:outerShdw>
                </a:effectLst>
                <a:cs typeface="Arial" pitchFamily="34" charset="0"/>
              </a:rPr>
              <a:t> thru Mar</a:t>
            </a:r>
          </a:p>
          <a:p>
            <a:pPr algn="ctr" eaLnBrk="1" hangingPunct="1">
              <a:lnSpc>
                <a:spcPct val="80000"/>
              </a:lnSpc>
              <a:defRPr/>
            </a:pPr>
            <a:r>
              <a:rPr lang="en-US" sz="2800" b="1" dirty="0" smtClean="0">
                <a:solidFill>
                  <a:prstClr val="black"/>
                </a:solidFill>
                <a:effectLst>
                  <a:outerShdw blurRad="38100" dist="38100" dir="2700000" algn="tl">
                    <a:srgbClr val="C0C0C0"/>
                  </a:outerShdw>
                </a:effectLst>
                <a:cs typeface="Arial" pitchFamily="34" charset="0"/>
              </a:rPr>
              <a:t>$1.1B</a:t>
            </a:r>
            <a:endParaRPr lang="en-US" sz="2800" b="1" dirty="0">
              <a:solidFill>
                <a:prstClr val="black"/>
              </a:solidFill>
              <a:effectLst>
                <a:outerShdw blurRad="38100" dist="38100" dir="2700000" algn="tl">
                  <a:srgbClr val="C0C0C0"/>
                </a:outerShdw>
              </a:effectLst>
              <a:cs typeface="Arial" pitchFamily="34" charset="0"/>
            </a:endParaRPr>
          </a:p>
        </p:txBody>
      </p:sp>
      <p:cxnSp>
        <p:nvCxnSpPr>
          <p:cNvPr id="3" name="Straight Connector 2"/>
          <p:cNvCxnSpPr/>
          <p:nvPr/>
        </p:nvCxnSpPr>
        <p:spPr>
          <a:xfrm>
            <a:off x="968991" y="2388358"/>
            <a:ext cx="109182" cy="159379"/>
          </a:xfrm>
          <a:prstGeom prst="line">
            <a:avLst/>
          </a:prstGeom>
        </p:spPr>
        <p:style>
          <a:lnRef idx="1">
            <a:schemeClr val="accent1"/>
          </a:lnRef>
          <a:fillRef idx="0">
            <a:schemeClr val="accent1"/>
          </a:fillRef>
          <a:effectRef idx="0">
            <a:schemeClr val="accent1"/>
          </a:effectRef>
          <a:fontRef idx="minor">
            <a:schemeClr val="tx1"/>
          </a:fontRef>
        </p:style>
      </p:cxnSp>
      <p:sp>
        <p:nvSpPr>
          <p:cNvPr id="115714" name="Rectangle 2"/>
          <p:cNvSpPr>
            <a:spLocks noGrp="1" noChangeArrowheads="1"/>
          </p:cNvSpPr>
          <p:nvPr>
            <p:ph type="title"/>
          </p:nvPr>
        </p:nvSpPr>
        <p:spPr/>
        <p:txBody>
          <a:bodyPr>
            <a:normAutofit/>
          </a:bodyPr>
          <a:lstStyle/>
          <a:p>
            <a:r>
              <a:rPr lang="en-US" dirty="0" smtClean="0"/>
              <a:t>FY ’17 Sales</a:t>
            </a:r>
          </a:p>
        </p:txBody>
      </p:sp>
    </p:spTree>
    <p:extLst>
      <p:ext uri="{BB962C8B-B14F-4D97-AF65-F5344CB8AC3E}">
        <p14:creationId xmlns:p14="http://schemas.microsoft.com/office/powerpoint/2010/main" val="26288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Subsistence Prime Vendor</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670931054"/>
              </p:ext>
            </p:extLst>
          </p:nvPr>
        </p:nvGraphicFramePr>
        <p:xfrm>
          <a:off x="154684" y="1172716"/>
          <a:ext cx="8908182" cy="49815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454091">
                  <a:extLst>
                    <a:ext uri="{9D8B030D-6E8A-4147-A177-3AD203B41FA5}">
                      <a16:colId xmlns:a16="http://schemas.microsoft.com/office/drawing/2014/main" val="20000"/>
                    </a:ext>
                  </a:extLst>
                </a:gridCol>
                <a:gridCol w="4454091">
                  <a:extLst>
                    <a:ext uri="{9D8B030D-6E8A-4147-A177-3AD203B41FA5}">
                      <a16:colId xmlns:a16="http://schemas.microsoft.com/office/drawing/2014/main" val="20001"/>
                    </a:ext>
                  </a:extLst>
                </a:gridCol>
              </a:tblGrid>
              <a:tr h="660588">
                <a:tc>
                  <a:txBody>
                    <a:bodyPr/>
                    <a:lstStyle/>
                    <a:p>
                      <a:r>
                        <a:rPr lang="en-US" sz="2800" dirty="0" smtClean="0">
                          <a:effectLst>
                            <a:outerShdw blurRad="38100" dist="38100" dir="2700000" algn="tl">
                              <a:srgbClr val="000000">
                                <a:alpha val="43137"/>
                              </a:srgbClr>
                            </a:outerShdw>
                          </a:effectLst>
                          <a:latin typeface="Arial" pitchFamily="34" charset="0"/>
                          <a:cs typeface="Arial" pitchFamily="34" charset="0"/>
                        </a:rPr>
                        <a:t>CONUS</a:t>
                      </a:r>
                      <a:endParaRPr lang="en-US" sz="28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800" dirty="0" smtClean="0">
                          <a:effectLst>
                            <a:outerShdw blurRad="38100" dist="38100" dir="2700000" algn="tl">
                              <a:srgbClr val="000000">
                                <a:alpha val="43137"/>
                              </a:srgbClr>
                            </a:outerShdw>
                          </a:effectLst>
                          <a:latin typeface="Arial" pitchFamily="34" charset="0"/>
                          <a:cs typeface="Arial" pitchFamily="34" charset="0"/>
                        </a:rPr>
                        <a:t>OCONUS</a:t>
                      </a:r>
                      <a:endParaRPr lang="en-US" sz="2800"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4402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Food Distributor</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3PL companies </a:t>
                      </a:r>
                    </a:p>
                  </a:txBody>
                  <a:tcPr/>
                </a:tc>
                <a:extLst>
                  <a:ext uri="{0D108BD9-81ED-4DB2-BD59-A6C34878D82A}">
                    <a16:rowId xmlns:a16="http://schemas.microsoft.com/office/drawing/2014/main" val="10001"/>
                  </a:ext>
                </a:extLst>
              </a:tr>
              <a:tr h="42770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Multiple customers in mature industry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Government</a:t>
                      </a:r>
                      <a:r>
                        <a:rPr lang="en-US" sz="2000" kern="1200" baseline="0" dirty="0" smtClean="0">
                          <a:solidFill>
                            <a:schemeClr val="dk1"/>
                          </a:solidFill>
                          <a:latin typeface="Arial" pitchFamily="34" charset="0"/>
                          <a:ea typeface="+mn-ea"/>
                          <a:cs typeface="Arial" pitchFamily="34" charset="0"/>
                        </a:rPr>
                        <a:t> </a:t>
                      </a:r>
                      <a:r>
                        <a:rPr lang="en-US" sz="2000" kern="1200" dirty="0" smtClean="0">
                          <a:solidFill>
                            <a:schemeClr val="dk1"/>
                          </a:solidFill>
                          <a:latin typeface="Arial" pitchFamily="34" charset="0"/>
                          <a:ea typeface="+mn-ea"/>
                          <a:cs typeface="Arial" pitchFamily="34" charset="0"/>
                        </a:rPr>
                        <a:t>sole customer</a:t>
                      </a:r>
                    </a:p>
                  </a:txBody>
                  <a:tcPr/>
                </a:tc>
                <a:extLst>
                  <a:ext uri="{0D108BD9-81ED-4DB2-BD59-A6C34878D82A}">
                    <a16:rowId xmlns:a16="http://schemas.microsoft.com/office/drawing/2014/main" val="10002"/>
                  </a:ext>
                </a:extLst>
              </a:tr>
              <a:tr h="42770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41 contracts…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generation in place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14 contracts</a:t>
                      </a:r>
                    </a:p>
                  </a:txBody>
                  <a:tcPr/>
                </a:tc>
                <a:extLst>
                  <a:ext uri="{0D108BD9-81ED-4DB2-BD59-A6C34878D82A}">
                    <a16:rowId xmlns:a16="http://schemas.microsoft.com/office/drawing/2014/main" val="10003"/>
                  </a:ext>
                </a:extLst>
              </a:tr>
              <a:tr h="74319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10 prime vendors</a:t>
                      </a:r>
                    </a:p>
                    <a:p>
                      <a:pPr marL="115888" marR="0" lvl="1"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baseline="0" dirty="0" smtClean="0">
                          <a:solidFill>
                            <a:schemeClr val="dk1"/>
                          </a:solidFill>
                          <a:latin typeface="Arial" pitchFamily="34" charset="0"/>
                          <a:ea typeface="+mn-ea"/>
                          <a:cs typeface="Arial" pitchFamily="34" charset="0"/>
                        </a:rPr>
                        <a:t>Hartford Provision Co, Labatt, Merchants, </a:t>
                      </a:r>
                      <a:r>
                        <a:rPr lang="en-US" sz="1800" kern="1200" dirty="0" smtClean="0">
                          <a:solidFill>
                            <a:schemeClr val="dk1"/>
                          </a:solidFill>
                          <a:latin typeface="Arial" pitchFamily="34" charset="0"/>
                          <a:ea typeface="+mn-ea"/>
                          <a:cs typeface="Arial" pitchFamily="34" charset="0"/>
                        </a:rPr>
                        <a:t>Nicholas</a:t>
                      </a:r>
                      <a:r>
                        <a:rPr lang="en-US" sz="1800" kern="1200" baseline="0" dirty="0" smtClean="0">
                          <a:solidFill>
                            <a:schemeClr val="dk1"/>
                          </a:solidFill>
                          <a:latin typeface="Arial" pitchFamily="34" charset="0"/>
                          <a:ea typeface="+mn-ea"/>
                          <a:cs typeface="Arial" pitchFamily="34" charset="0"/>
                        </a:rPr>
                        <a:t> &amp; Co, Pocono Pro Foods, Reinhart, Renzi, Shamrock, </a:t>
                      </a:r>
                      <a:r>
                        <a:rPr lang="en-US" sz="1800" kern="1200" dirty="0" smtClean="0">
                          <a:solidFill>
                            <a:schemeClr val="dk1"/>
                          </a:solidFill>
                          <a:latin typeface="Arial" pitchFamily="34" charset="0"/>
                          <a:ea typeface="+mn-ea"/>
                          <a:cs typeface="Arial" pitchFamily="34" charset="0"/>
                        </a:rPr>
                        <a:t>Sysco</a:t>
                      </a:r>
                      <a:r>
                        <a:rPr lang="en-US" sz="1800" kern="1200" dirty="0" smtClean="0">
                          <a:solidFill>
                            <a:schemeClr val="dk1"/>
                          </a:solidFill>
                          <a:latin typeface="Arial" pitchFamily="34" charset="0"/>
                          <a:ea typeface="+mn-ea"/>
                          <a:cs typeface="Arial" pitchFamily="34" charset="0"/>
                        </a:rPr>
                        <a:t>, US </a:t>
                      </a:r>
                      <a:r>
                        <a:rPr lang="en-US" sz="1800" kern="1200" dirty="0" smtClean="0">
                          <a:solidFill>
                            <a:schemeClr val="dk1"/>
                          </a:solidFill>
                          <a:latin typeface="Arial" pitchFamily="34" charset="0"/>
                          <a:ea typeface="+mn-ea"/>
                          <a:cs typeface="Arial" pitchFamily="34" charset="0"/>
                        </a:rPr>
                        <a:t>Foods</a:t>
                      </a:r>
                      <a:r>
                        <a:rPr lang="en-US" sz="1800" kern="1200" baseline="0" dirty="0" smtClean="0">
                          <a:solidFill>
                            <a:schemeClr val="dk1"/>
                          </a:solidFill>
                          <a:latin typeface="Arial" pitchFamily="34" charset="0"/>
                          <a:ea typeface="+mn-ea"/>
                          <a:cs typeface="Arial" pitchFamily="34" charset="0"/>
                        </a:rPr>
                        <a:t> </a:t>
                      </a:r>
                      <a:endParaRPr lang="en-US" sz="1800" kern="1200" dirty="0" smtClean="0">
                        <a:solidFill>
                          <a:schemeClr val="dk1"/>
                        </a:solidFill>
                        <a:latin typeface="Arial" pitchFamily="34" charset="0"/>
                        <a:ea typeface="+mn-ea"/>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10 prime vendors</a:t>
                      </a:r>
                    </a:p>
                    <a:p>
                      <a:pPr marL="115888" marR="0" lvl="1"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err="1" smtClean="0">
                          <a:solidFill>
                            <a:schemeClr val="dk1"/>
                          </a:solidFill>
                          <a:latin typeface="Arial" pitchFamily="34" charset="0"/>
                          <a:ea typeface="+mn-ea"/>
                          <a:cs typeface="Arial" pitchFamily="34" charset="0"/>
                        </a:rPr>
                        <a:t>Anham</a:t>
                      </a:r>
                      <a:r>
                        <a:rPr lang="en-US" sz="1800" kern="1200" dirty="0" smtClean="0">
                          <a:solidFill>
                            <a:schemeClr val="dk1"/>
                          </a:solidFill>
                          <a:latin typeface="Arial" pitchFamily="34" charset="0"/>
                          <a:ea typeface="+mn-ea"/>
                          <a:cs typeface="Arial" pitchFamily="34" charset="0"/>
                        </a:rPr>
                        <a:t>, </a:t>
                      </a:r>
                      <a:r>
                        <a:rPr lang="en-US" sz="1800" kern="1200" baseline="0" dirty="0" smtClean="0">
                          <a:solidFill>
                            <a:schemeClr val="dk1"/>
                          </a:solidFill>
                          <a:latin typeface="Arial" pitchFamily="34" charset="0"/>
                          <a:ea typeface="+mn-ea"/>
                          <a:cs typeface="Arial" pitchFamily="34" charset="0"/>
                        </a:rPr>
                        <a:t>Coastal Pacific,</a:t>
                      </a:r>
                      <a:r>
                        <a:rPr lang="en-US" sz="1800" kern="1200" dirty="0" smtClean="0">
                          <a:solidFill>
                            <a:schemeClr val="dk1"/>
                          </a:solidFill>
                          <a:latin typeface="Arial" pitchFamily="34" charset="0"/>
                          <a:ea typeface="+mn-ea"/>
                          <a:cs typeface="Arial" pitchFamily="34" charset="0"/>
                        </a:rPr>
                        <a:t> </a:t>
                      </a:r>
                      <a:r>
                        <a:rPr lang="en-US" sz="1800" kern="1200" dirty="0" err="1" smtClean="0">
                          <a:solidFill>
                            <a:schemeClr val="dk1"/>
                          </a:solidFill>
                          <a:latin typeface="Arial" pitchFamily="34" charset="0"/>
                          <a:ea typeface="+mn-ea"/>
                          <a:cs typeface="Arial" pitchFamily="34" charset="0"/>
                        </a:rPr>
                        <a:t>Ebrex</a:t>
                      </a:r>
                      <a:r>
                        <a:rPr lang="en-US" sz="1800" kern="1200" dirty="0" smtClean="0">
                          <a:solidFill>
                            <a:schemeClr val="dk1"/>
                          </a:solidFill>
                          <a:latin typeface="Arial" pitchFamily="34" charset="0"/>
                          <a:ea typeface="+mn-ea"/>
                          <a:cs typeface="Arial" pitchFamily="34" charset="0"/>
                        </a:rPr>
                        <a:t>, </a:t>
                      </a:r>
                      <a:r>
                        <a:rPr lang="en-US" sz="1800" kern="1200" baseline="0" dirty="0" smtClean="0">
                          <a:solidFill>
                            <a:schemeClr val="dk1"/>
                          </a:solidFill>
                          <a:latin typeface="Arial" pitchFamily="34" charset="0"/>
                          <a:ea typeface="+mn-ea"/>
                          <a:cs typeface="Arial" pitchFamily="34" charset="0"/>
                        </a:rPr>
                        <a:t>FSI, </a:t>
                      </a:r>
                      <a:r>
                        <a:rPr lang="en-US" sz="1800" kern="1200" dirty="0" smtClean="0">
                          <a:solidFill>
                            <a:schemeClr val="dk1"/>
                          </a:solidFill>
                          <a:latin typeface="Arial" pitchFamily="34" charset="0"/>
                          <a:ea typeface="+mn-ea"/>
                          <a:cs typeface="Arial" pitchFamily="34" charset="0"/>
                        </a:rPr>
                        <a:t>OFI, Pacific Unlimited </a:t>
                      </a:r>
                      <a:r>
                        <a:rPr lang="en-US" sz="1800" kern="1200" dirty="0" err="1" smtClean="0">
                          <a:solidFill>
                            <a:schemeClr val="dk1"/>
                          </a:solidFill>
                          <a:latin typeface="Arial" pitchFamily="34" charset="0"/>
                          <a:ea typeface="+mn-ea"/>
                          <a:cs typeface="Arial" pitchFamily="34" charset="0"/>
                        </a:rPr>
                        <a:t>Inc</a:t>
                      </a:r>
                      <a:r>
                        <a:rPr lang="en-US" sz="1800" kern="1200" dirty="0" smtClean="0">
                          <a:solidFill>
                            <a:schemeClr val="dk1"/>
                          </a:solidFill>
                          <a:latin typeface="Arial" pitchFamily="34" charset="0"/>
                          <a:ea typeface="+mn-ea"/>
                          <a:cs typeface="Arial" pitchFamily="34" charset="0"/>
                        </a:rPr>
                        <a:t>,</a:t>
                      </a:r>
                      <a:r>
                        <a:rPr lang="en-US" sz="1800" kern="1200" baseline="0" dirty="0" smtClean="0">
                          <a:solidFill>
                            <a:schemeClr val="dk1"/>
                          </a:solidFill>
                          <a:latin typeface="Arial" pitchFamily="34" charset="0"/>
                          <a:ea typeface="+mn-ea"/>
                          <a:cs typeface="Arial" pitchFamily="34" charset="0"/>
                        </a:rPr>
                        <a:t> </a:t>
                      </a:r>
                      <a:r>
                        <a:rPr lang="en-US" sz="1800" kern="1200" dirty="0" smtClean="0">
                          <a:solidFill>
                            <a:schemeClr val="dk1"/>
                          </a:solidFill>
                          <a:latin typeface="Arial" pitchFamily="34" charset="0"/>
                          <a:ea typeface="+mn-ea"/>
                          <a:cs typeface="Arial" pitchFamily="34" charset="0"/>
                        </a:rPr>
                        <a:t>Seven Seas, TWI, </a:t>
                      </a:r>
                      <a:r>
                        <a:rPr lang="en-US" sz="1800" kern="1200" baseline="0" dirty="0" smtClean="0">
                          <a:solidFill>
                            <a:schemeClr val="dk1"/>
                          </a:solidFill>
                          <a:latin typeface="Arial" pitchFamily="34" charset="0"/>
                          <a:ea typeface="+mn-ea"/>
                          <a:cs typeface="Arial" pitchFamily="34" charset="0"/>
                        </a:rPr>
                        <a:t>USFI, Y </a:t>
                      </a:r>
                      <a:r>
                        <a:rPr lang="en-US" sz="1800" kern="1200" baseline="0" dirty="0" err="1" smtClean="0">
                          <a:solidFill>
                            <a:schemeClr val="dk1"/>
                          </a:solidFill>
                          <a:latin typeface="Arial" pitchFamily="34" charset="0"/>
                          <a:ea typeface="+mn-ea"/>
                          <a:cs typeface="Arial" pitchFamily="34" charset="0"/>
                        </a:rPr>
                        <a:t>Hata</a:t>
                      </a:r>
                      <a:r>
                        <a:rPr lang="en-US" sz="1800" kern="1200" baseline="0" dirty="0" smtClean="0">
                          <a:solidFill>
                            <a:schemeClr val="dk1"/>
                          </a:solidFill>
                          <a:latin typeface="Arial" pitchFamily="34" charset="0"/>
                          <a:ea typeface="+mn-ea"/>
                          <a:cs typeface="Arial" pitchFamily="34" charset="0"/>
                        </a:rPr>
                        <a:t> </a:t>
                      </a:r>
                      <a:endParaRPr lang="en-US" sz="1800" kern="1200" dirty="0" smtClean="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4"/>
                  </a:ext>
                </a:extLst>
              </a:tr>
              <a:tr h="10266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Supports Galleys</a:t>
                      </a:r>
                      <a:r>
                        <a:rPr lang="en-US" sz="2000" kern="1200" baseline="0" dirty="0" smtClean="0">
                          <a:solidFill>
                            <a:schemeClr val="dk1"/>
                          </a:solidFill>
                          <a:latin typeface="Arial" pitchFamily="34" charset="0"/>
                          <a:ea typeface="+mn-ea"/>
                          <a:cs typeface="Arial" pitchFamily="34" charset="0"/>
                        </a:rPr>
                        <a:t> and </a:t>
                      </a:r>
                      <a:r>
                        <a:rPr lang="en-US" sz="2000" kern="1200" dirty="0" smtClean="0">
                          <a:solidFill>
                            <a:schemeClr val="dk1"/>
                          </a:solidFill>
                          <a:latin typeface="Arial" pitchFamily="34" charset="0"/>
                          <a:ea typeface="+mn-ea"/>
                          <a:cs typeface="Arial" pitchFamily="34" charset="0"/>
                        </a:rPr>
                        <a:t>Dining Facilities (DFACs), ships and Coast Guard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Supports DFACs, Forward Operating Bases, Mobile Kitchen</a:t>
                      </a:r>
                      <a:r>
                        <a:rPr lang="en-US" sz="2000" kern="1200" baseline="0" dirty="0" smtClean="0">
                          <a:solidFill>
                            <a:schemeClr val="dk1"/>
                          </a:solidFill>
                          <a:latin typeface="Arial" pitchFamily="34" charset="0"/>
                          <a:ea typeface="+mn-ea"/>
                          <a:cs typeface="Arial" pitchFamily="34" charset="0"/>
                        </a:rPr>
                        <a:t> Trailers</a:t>
                      </a:r>
                      <a:r>
                        <a:rPr lang="en-US" sz="2000" kern="1200" dirty="0" smtClean="0">
                          <a:solidFill>
                            <a:schemeClr val="dk1"/>
                          </a:solidFill>
                          <a:latin typeface="Arial" pitchFamily="34" charset="0"/>
                          <a:ea typeface="+mn-ea"/>
                          <a:cs typeface="Arial" pitchFamily="34" charset="0"/>
                        </a:rPr>
                        <a:t>, GFM storage and distribution (e.g., MRE)</a:t>
                      </a:r>
                    </a:p>
                  </a:txBody>
                  <a:tcPr/>
                </a:tc>
                <a:extLst>
                  <a:ext uri="{0D108BD9-81ED-4DB2-BD59-A6C34878D82A}">
                    <a16:rowId xmlns:a16="http://schemas.microsoft.com/office/drawing/2014/main" val="10005"/>
                  </a:ext>
                </a:extLst>
              </a:tr>
              <a:tr h="50515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$767 M   FY16 sales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$661 M    FY16 sales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444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87" y="0"/>
            <a:ext cx="8374062" cy="884238"/>
          </a:xfrm>
        </p:spPr>
        <p:txBody>
          <a:bodyPr/>
          <a:lstStyle/>
          <a:p>
            <a:r>
              <a:rPr lang="en-US" dirty="0" smtClean="0"/>
              <a:t>SPV </a:t>
            </a:r>
            <a:r>
              <a:rPr lang="en-US" dirty="0" smtClean="0"/>
              <a:t>OCONUS Solicitations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2162459"/>
              </p:ext>
            </p:extLst>
          </p:nvPr>
        </p:nvGraphicFramePr>
        <p:xfrm>
          <a:off x="1061884" y="1474839"/>
          <a:ext cx="7102402" cy="4299032"/>
        </p:xfrm>
        <a:graphic>
          <a:graphicData uri="http://schemas.openxmlformats.org/drawingml/2006/table">
            <a:tbl>
              <a:tblPr/>
              <a:tblGrid>
                <a:gridCol w="3315496">
                  <a:extLst>
                    <a:ext uri="{9D8B030D-6E8A-4147-A177-3AD203B41FA5}">
                      <a16:colId xmlns:a16="http://schemas.microsoft.com/office/drawing/2014/main" val="20000"/>
                    </a:ext>
                  </a:extLst>
                </a:gridCol>
                <a:gridCol w="3786906">
                  <a:extLst>
                    <a:ext uri="{9D8B030D-6E8A-4147-A177-3AD203B41FA5}">
                      <a16:colId xmlns:a16="http://schemas.microsoft.com/office/drawing/2014/main" val="20001"/>
                    </a:ext>
                  </a:extLst>
                </a:gridCol>
              </a:tblGrid>
              <a:tr h="425568">
                <a:tc>
                  <a:txBody>
                    <a:bodyPr/>
                    <a:lstStyle/>
                    <a:p>
                      <a:pPr algn="ctr" fontAlgn="ctr"/>
                      <a:r>
                        <a:rPr lang="en-US" sz="1400" b="1" i="0" u="none" strike="noStrike" dirty="0" smtClean="0">
                          <a:solidFill>
                            <a:srgbClr val="000000"/>
                          </a:solidFill>
                          <a:effectLst/>
                          <a:latin typeface="Times New Roman"/>
                        </a:rPr>
                        <a:t>Geographic</a:t>
                      </a:r>
                      <a:r>
                        <a:rPr lang="en-US" sz="1400" b="1" i="0" u="none" strike="noStrike" baseline="0" dirty="0" smtClean="0">
                          <a:solidFill>
                            <a:srgbClr val="000000"/>
                          </a:solidFill>
                          <a:effectLst/>
                          <a:latin typeface="Times New Roman"/>
                        </a:rPr>
                        <a:t> Area</a:t>
                      </a:r>
                      <a:endParaRPr lang="en-US" sz="1400" b="1"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smtClean="0">
                          <a:solidFill>
                            <a:srgbClr val="000000"/>
                          </a:solidFill>
                          <a:effectLst/>
                          <a:latin typeface="Times New Roman"/>
                        </a:rPr>
                        <a:t>Estimated contract start</a:t>
                      </a:r>
                      <a:r>
                        <a:rPr lang="en-US" sz="1400" b="1" i="0" u="none" strike="noStrike" baseline="0" dirty="0" smtClean="0">
                          <a:solidFill>
                            <a:srgbClr val="000000"/>
                          </a:solidFill>
                          <a:effectLst/>
                          <a:latin typeface="Times New Roman"/>
                        </a:rPr>
                        <a:t> date</a:t>
                      </a:r>
                      <a:endParaRPr lang="en-US" sz="1400" b="1"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06616">
                <a:tc>
                  <a:txBody>
                    <a:bodyPr/>
                    <a:lstStyle/>
                    <a:p>
                      <a:pPr algn="ctr" fontAlgn="ctr"/>
                      <a:r>
                        <a:rPr lang="en-US" sz="1800" b="0" i="0" u="none" strike="noStrike" dirty="0" smtClean="0">
                          <a:solidFill>
                            <a:srgbClr val="000000"/>
                          </a:solidFill>
                          <a:effectLst/>
                          <a:latin typeface="Times New Roman"/>
                        </a:rPr>
                        <a:t>Korea</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Fall ’17</a:t>
                      </a:r>
                      <a:endParaRPr lang="en-US" sz="1800" b="0"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455097"/>
                  </a:ext>
                </a:extLst>
              </a:tr>
              <a:tr h="706616">
                <a:tc>
                  <a:txBody>
                    <a:bodyPr/>
                    <a:lstStyle/>
                    <a:p>
                      <a:pPr algn="ctr" fontAlgn="ctr"/>
                      <a:r>
                        <a:rPr lang="en-US" sz="1800" b="0" i="0" u="none" strike="noStrike" dirty="0" smtClean="0">
                          <a:solidFill>
                            <a:srgbClr val="000000"/>
                          </a:solidFill>
                          <a:effectLst/>
                          <a:latin typeface="Times New Roman"/>
                        </a:rPr>
                        <a:t>Europe</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baseline="0" dirty="0" smtClean="0">
                          <a:solidFill>
                            <a:srgbClr val="000000"/>
                          </a:solidFill>
                          <a:effectLst/>
                          <a:latin typeface="Times New Roman"/>
                        </a:rPr>
                        <a:t>Winter ’17/’18</a:t>
                      </a:r>
                      <a:endParaRPr lang="en-US" sz="1800" b="0"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2357">
                <a:tc>
                  <a:txBody>
                    <a:bodyPr/>
                    <a:lstStyle/>
                    <a:p>
                      <a:pPr algn="ctr" fontAlgn="ctr"/>
                      <a:r>
                        <a:rPr lang="en-US" sz="1800" b="0" i="0" u="none" strike="noStrike" dirty="0" smtClean="0">
                          <a:solidFill>
                            <a:srgbClr val="000000"/>
                          </a:solidFill>
                          <a:effectLst/>
                          <a:latin typeface="Times New Roman"/>
                        </a:rPr>
                        <a:t>Iraq/Kuwait</a:t>
                      </a:r>
                      <a:r>
                        <a:rPr lang="en-US" sz="1800" b="0" i="0" u="none" strike="noStrike" baseline="0" dirty="0" smtClean="0">
                          <a:solidFill>
                            <a:srgbClr val="000000"/>
                          </a:solidFill>
                          <a:effectLst/>
                          <a:latin typeface="Times New Roman"/>
                        </a:rPr>
                        <a:t>/Jordan</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Winter ’17/’18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925422"/>
                  </a:ext>
                </a:extLst>
              </a:tr>
              <a:tr h="582357">
                <a:tc>
                  <a:txBody>
                    <a:bodyPr/>
                    <a:lstStyle/>
                    <a:p>
                      <a:pPr algn="ctr" fontAlgn="ctr"/>
                      <a:r>
                        <a:rPr lang="en-US" sz="1800" b="0" i="0" u="none" strike="noStrike" dirty="0" smtClean="0">
                          <a:solidFill>
                            <a:srgbClr val="000000"/>
                          </a:solidFill>
                          <a:effectLst/>
                          <a:latin typeface="Times New Roman"/>
                        </a:rPr>
                        <a:t>Japan/Singapore/Diego Garcia/Philippines/Okinawa</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Spring ’18</a:t>
                      </a:r>
                      <a:endParaRPr lang="en-US" sz="1800" b="0"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33204"/>
                  </a:ext>
                </a:extLst>
              </a:tr>
              <a:tr h="647759">
                <a:tc>
                  <a:txBody>
                    <a:bodyPr/>
                    <a:lstStyle/>
                    <a:p>
                      <a:pPr algn="ctr" fontAlgn="ctr"/>
                      <a:r>
                        <a:rPr lang="en-US" sz="1800" b="0" i="0" u="none" strike="noStrike" dirty="0" smtClean="0">
                          <a:solidFill>
                            <a:srgbClr val="000000"/>
                          </a:solidFill>
                          <a:effectLst/>
                          <a:latin typeface="Times New Roman"/>
                        </a:rPr>
                        <a:t>Southern Arabian Peninsula and Eastern Africa</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Spring ’18</a:t>
                      </a:r>
                      <a:endParaRPr lang="en-US" sz="1800" b="0"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53691"/>
                  </a:ext>
                </a:extLst>
              </a:tr>
              <a:tr h="647759">
                <a:tc>
                  <a:txBody>
                    <a:bodyPr/>
                    <a:lstStyle/>
                    <a:p>
                      <a:pPr algn="ctr" fontAlgn="ctr"/>
                      <a:r>
                        <a:rPr lang="en-US" sz="1800" b="0" i="0" u="none" strike="noStrike" dirty="0" smtClean="0">
                          <a:solidFill>
                            <a:srgbClr val="000000"/>
                          </a:solidFill>
                          <a:effectLst/>
                          <a:latin typeface="Times New Roman"/>
                        </a:rPr>
                        <a:t>Afghanistan</a:t>
                      </a:r>
                      <a:endParaRPr lang="en-US" sz="1800" b="0" i="0" u="none" strike="noStrike" dirty="0">
                        <a:solidFill>
                          <a:srgbClr val="000000"/>
                        </a:solidFill>
                        <a:effectLst/>
                        <a:latin typeface="Times New Roman"/>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Summer ’18</a:t>
                      </a:r>
                      <a:endParaRPr lang="en-US" sz="1800" b="0" i="0" u="none" strike="noStrike" dirty="0">
                        <a:solidFill>
                          <a:srgbClr val="0000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860199"/>
                  </a:ext>
                </a:extLst>
              </a:tr>
            </a:tbl>
          </a:graphicData>
        </a:graphic>
      </p:graphicFrame>
    </p:spTree>
    <p:extLst>
      <p:ext uri="{BB962C8B-B14F-4D97-AF65-F5344CB8AC3E}">
        <p14:creationId xmlns:p14="http://schemas.microsoft.com/office/powerpoint/2010/main" val="320459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Subsistence Program Enhancements</a:t>
            </a:r>
          </a:p>
        </p:txBody>
      </p:sp>
      <p:graphicFrame>
        <p:nvGraphicFramePr>
          <p:cNvPr id="4" name="Table 3"/>
          <p:cNvGraphicFramePr>
            <a:graphicFrameLocks noGrp="1"/>
          </p:cNvGraphicFramePr>
          <p:nvPr>
            <p:extLst>
              <p:ext uri="{D42A27DB-BD31-4B8C-83A1-F6EECF244321}">
                <p14:modId xmlns:p14="http://schemas.microsoft.com/office/powerpoint/2010/main" val="3143579502"/>
              </p:ext>
            </p:extLst>
          </p:nvPr>
        </p:nvGraphicFramePr>
        <p:xfrm>
          <a:off x="228599" y="1177859"/>
          <a:ext cx="8697192" cy="4903350"/>
        </p:xfrm>
        <a:graphic>
          <a:graphicData uri="http://schemas.openxmlformats.org/drawingml/2006/table">
            <a:tbl>
              <a:tblPr/>
              <a:tblGrid>
                <a:gridCol w="2317174">
                  <a:extLst>
                    <a:ext uri="{9D8B030D-6E8A-4147-A177-3AD203B41FA5}">
                      <a16:colId xmlns:a16="http://schemas.microsoft.com/office/drawing/2014/main" val="20000"/>
                    </a:ext>
                  </a:extLst>
                </a:gridCol>
                <a:gridCol w="3051852">
                  <a:extLst>
                    <a:ext uri="{9D8B030D-6E8A-4147-A177-3AD203B41FA5}">
                      <a16:colId xmlns:a16="http://schemas.microsoft.com/office/drawing/2014/main" val="20001"/>
                    </a:ext>
                  </a:extLst>
                </a:gridCol>
                <a:gridCol w="3328166">
                  <a:extLst>
                    <a:ext uri="{9D8B030D-6E8A-4147-A177-3AD203B41FA5}">
                      <a16:colId xmlns:a16="http://schemas.microsoft.com/office/drawing/2014/main" val="20002"/>
                    </a:ext>
                  </a:extLst>
                </a:gridCol>
              </a:tblGrid>
              <a:tr h="414150">
                <a:tc>
                  <a:txBody>
                    <a:bodyPr/>
                    <a:lstStyle/>
                    <a:p>
                      <a:pPr algn="ctr" fontAlgn="ctr"/>
                      <a:r>
                        <a:rPr lang="en-US" sz="1600" b="1" i="0" u="none" strike="noStrike" dirty="0" smtClean="0">
                          <a:solidFill>
                            <a:srgbClr val="000000"/>
                          </a:solidFill>
                          <a:effectLst/>
                          <a:latin typeface="Times New Roman"/>
                        </a:rPr>
                        <a:t>Situation/Requirement</a:t>
                      </a:r>
                      <a:endParaRPr lang="en-US" sz="1600" b="1" i="0" u="none" strike="noStrike" dirty="0">
                        <a:solidFill>
                          <a:srgbClr val="000000"/>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Times New Roman"/>
                        </a:rPr>
                        <a:t>Current </a:t>
                      </a:r>
                      <a:r>
                        <a:rPr lang="en-US" sz="1600" b="1" i="0" u="none" strike="noStrike" dirty="0" smtClean="0">
                          <a:solidFill>
                            <a:srgbClr val="000000"/>
                          </a:solidFill>
                          <a:effectLst/>
                          <a:latin typeface="Times New Roman"/>
                        </a:rPr>
                        <a:t>State</a:t>
                      </a:r>
                      <a:endParaRPr lang="en-US" sz="1600" b="1"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smtClean="0">
                          <a:solidFill>
                            <a:srgbClr val="000000"/>
                          </a:solidFill>
                          <a:effectLst/>
                          <a:latin typeface="Times New Roman"/>
                        </a:rPr>
                        <a:t>*New Enhancements</a:t>
                      </a:r>
                      <a:endParaRPr lang="en-US" sz="1600" b="1"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97900">
                <a:tc>
                  <a:txBody>
                    <a:bodyPr/>
                    <a:lstStyle/>
                    <a:p>
                      <a:pPr algn="ctr" fontAlgn="ctr"/>
                      <a:r>
                        <a:rPr lang="en-US" sz="1600" b="0" i="0" u="none" strike="noStrike" dirty="0">
                          <a:solidFill>
                            <a:srgbClr val="000000"/>
                          </a:solidFill>
                          <a:effectLst/>
                          <a:latin typeface="Times New Roman"/>
                        </a:rPr>
                        <a:t>Customer Engagement for Requirement</a:t>
                      </a: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Limited</a:t>
                      </a: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Customer</a:t>
                      </a:r>
                      <a:r>
                        <a:rPr lang="en-US" sz="1600" b="0" i="0" u="none" strike="noStrike" baseline="0" dirty="0" smtClean="0">
                          <a:solidFill>
                            <a:srgbClr val="000000"/>
                          </a:solidFill>
                          <a:effectLst/>
                          <a:latin typeface="Times New Roman"/>
                        </a:rPr>
                        <a:t> input in development of SOW and participation on Tech Panels</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6124">
                <a:tc>
                  <a:txBody>
                    <a:bodyPr/>
                    <a:lstStyle/>
                    <a:p>
                      <a:pPr algn="ctr" fontAlgn="ctr"/>
                      <a:r>
                        <a:rPr lang="en-US" sz="1600" b="0" i="0" u="none" strike="noStrike" dirty="0">
                          <a:solidFill>
                            <a:srgbClr val="000000"/>
                          </a:solidFill>
                          <a:effectLst/>
                          <a:latin typeface="Times New Roman"/>
                        </a:rPr>
                        <a:t>Fill Rates</a:t>
                      </a: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Varies by contract (97% to 98%);</a:t>
                      </a:r>
                      <a:r>
                        <a:rPr lang="en-US" sz="1600" b="0" i="0" u="none" strike="noStrike" baseline="0" dirty="0" smtClean="0">
                          <a:solidFill>
                            <a:srgbClr val="000000"/>
                          </a:solidFill>
                          <a:effectLst/>
                          <a:latin typeface="Times New Roman"/>
                        </a:rPr>
                        <a:t> </a:t>
                      </a:r>
                      <a:endParaRPr lang="en-US" sz="1600" b="0" i="0" u="none" strike="noStrike" baseline="0" dirty="0" smtClean="0">
                        <a:solidFill>
                          <a:srgbClr val="000000"/>
                        </a:solidFill>
                        <a:effectLst/>
                        <a:latin typeface="Times New Roman"/>
                      </a:endParaRPr>
                    </a:p>
                    <a:p>
                      <a:pPr algn="ctr" fontAlgn="ctr"/>
                      <a:r>
                        <a:rPr lang="en-US" sz="1600" b="0" i="0" u="none" strike="noStrike" baseline="0" dirty="0" smtClean="0">
                          <a:solidFill>
                            <a:srgbClr val="000000"/>
                          </a:solidFill>
                          <a:effectLst/>
                          <a:latin typeface="Times New Roman"/>
                        </a:rPr>
                        <a:t>case </a:t>
                      </a:r>
                      <a:r>
                        <a:rPr lang="en-US" sz="1600" b="0" i="0" u="none" strike="noStrike" baseline="0" dirty="0" smtClean="0">
                          <a:solidFill>
                            <a:srgbClr val="000000"/>
                          </a:solidFill>
                          <a:effectLst/>
                          <a:latin typeface="Times New Roman"/>
                        </a:rPr>
                        <a:t>count fill rate</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Fill </a:t>
                      </a:r>
                      <a:r>
                        <a:rPr lang="en-US" sz="1600" b="0" i="0" u="none" strike="noStrike" dirty="0" smtClean="0">
                          <a:solidFill>
                            <a:srgbClr val="000000"/>
                          </a:solidFill>
                          <a:effectLst/>
                          <a:latin typeface="Times New Roman"/>
                        </a:rPr>
                        <a:t>rate requirement of 98%</a:t>
                      </a:r>
                      <a:r>
                        <a:rPr lang="en-US" sz="1600" b="0" i="0" u="none" strike="noStrike" baseline="0" dirty="0" smtClean="0">
                          <a:solidFill>
                            <a:srgbClr val="000000"/>
                          </a:solidFill>
                          <a:effectLst/>
                          <a:latin typeface="Times New Roman"/>
                        </a:rPr>
                        <a:t> on all OCONUS </a:t>
                      </a:r>
                      <a:r>
                        <a:rPr lang="en-US" sz="1600" b="0" i="0" u="none" strike="noStrike" baseline="0" dirty="0" smtClean="0">
                          <a:solidFill>
                            <a:srgbClr val="000000"/>
                          </a:solidFill>
                          <a:effectLst/>
                          <a:latin typeface="Times New Roman"/>
                        </a:rPr>
                        <a:t>contracts; </a:t>
                      </a:r>
                    </a:p>
                    <a:p>
                      <a:pPr algn="ctr" fontAlgn="ctr"/>
                      <a:r>
                        <a:rPr lang="en-US" sz="1600" b="0" i="0" u="none" strike="noStrike" baseline="0" dirty="0" smtClean="0">
                          <a:solidFill>
                            <a:srgbClr val="000000"/>
                          </a:solidFill>
                          <a:effectLst/>
                          <a:latin typeface="Times New Roman"/>
                        </a:rPr>
                        <a:t>case </a:t>
                      </a:r>
                      <a:r>
                        <a:rPr lang="en-US" sz="1600" b="0" i="0" u="none" strike="noStrike" baseline="0" dirty="0" smtClean="0">
                          <a:solidFill>
                            <a:srgbClr val="000000"/>
                          </a:solidFill>
                          <a:effectLst/>
                          <a:latin typeface="Times New Roman"/>
                        </a:rPr>
                        <a:t>or </a:t>
                      </a:r>
                      <a:r>
                        <a:rPr lang="en-US" sz="1600" b="0" i="0" u="none" strike="noStrike" baseline="0" dirty="0" smtClean="0">
                          <a:solidFill>
                            <a:srgbClr val="000000"/>
                          </a:solidFill>
                          <a:effectLst/>
                          <a:latin typeface="Times New Roman"/>
                        </a:rPr>
                        <a:t>line-item </a:t>
                      </a:r>
                      <a:r>
                        <a:rPr lang="en-US" sz="1600" b="0" i="0" u="none" strike="noStrike" baseline="0" dirty="0" smtClean="0">
                          <a:solidFill>
                            <a:srgbClr val="000000"/>
                          </a:solidFill>
                          <a:effectLst/>
                          <a:latin typeface="Times New Roman"/>
                        </a:rPr>
                        <a:t>fill rate</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5520">
                <a:tc>
                  <a:txBody>
                    <a:bodyPr/>
                    <a:lstStyle/>
                    <a:p>
                      <a:pPr algn="ctr" fontAlgn="ctr"/>
                      <a:r>
                        <a:rPr lang="en-US" sz="1600" b="0" i="0" u="none" strike="noStrike" dirty="0">
                          <a:solidFill>
                            <a:srgbClr val="000000"/>
                          </a:solidFill>
                          <a:effectLst/>
                          <a:latin typeface="Times New Roman"/>
                        </a:rPr>
                        <a:t>Residual Inventory</a:t>
                      </a: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New SPV </a:t>
                      </a:r>
                      <a:r>
                        <a:rPr lang="en-US" sz="1600" b="0" i="0" u="sng" strike="noStrike" dirty="0" smtClean="0">
                          <a:solidFill>
                            <a:srgbClr val="000000"/>
                          </a:solidFill>
                          <a:effectLst/>
                          <a:latin typeface="Times New Roman"/>
                        </a:rPr>
                        <a:t>encouraged</a:t>
                      </a:r>
                      <a:r>
                        <a:rPr lang="en-US" sz="1600" b="0" i="0" u="none" strike="noStrike" dirty="0" smtClean="0">
                          <a:solidFill>
                            <a:srgbClr val="000000"/>
                          </a:solidFill>
                          <a:effectLst/>
                          <a:latin typeface="Times New Roman"/>
                        </a:rPr>
                        <a:t> </a:t>
                      </a:r>
                      <a:r>
                        <a:rPr lang="en-US" sz="1600" b="0" i="0" u="none" strike="noStrike" dirty="0">
                          <a:solidFill>
                            <a:srgbClr val="000000"/>
                          </a:solidFill>
                          <a:effectLst/>
                          <a:latin typeface="Times New Roman"/>
                        </a:rPr>
                        <a:t>to </a:t>
                      </a:r>
                      <a:r>
                        <a:rPr lang="en-US" sz="1600" b="0" i="0" u="none" strike="noStrike" dirty="0" smtClean="0">
                          <a:solidFill>
                            <a:srgbClr val="000000"/>
                          </a:solidFill>
                          <a:effectLst/>
                          <a:latin typeface="Times New Roman"/>
                        </a:rPr>
                        <a:t>purchase </a:t>
                      </a:r>
                      <a:r>
                        <a:rPr lang="en-US" sz="1600" b="0" i="0" u="none" strike="noStrike" dirty="0">
                          <a:solidFill>
                            <a:srgbClr val="000000"/>
                          </a:solidFill>
                          <a:effectLst/>
                          <a:latin typeface="Times New Roman"/>
                        </a:rPr>
                        <a:t>residual inventory</a:t>
                      </a: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New SPV </a:t>
                      </a:r>
                      <a:r>
                        <a:rPr lang="en-US" sz="1600" b="0" i="0" u="sng" strike="noStrike" dirty="0" smtClean="0">
                          <a:solidFill>
                            <a:schemeClr val="tx1"/>
                          </a:solidFill>
                          <a:effectLst/>
                          <a:latin typeface="Times New Roman"/>
                        </a:rPr>
                        <a:t>required</a:t>
                      </a:r>
                      <a:r>
                        <a:rPr lang="en-US" sz="1600" b="0" i="0" u="none" strike="noStrike" dirty="0" smtClean="0">
                          <a:solidFill>
                            <a:schemeClr val="tx1"/>
                          </a:solidFill>
                          <a:effectLst/>
                          <a:latin typeface="Times New Roman"/>
                        </a:rPr>
                        <a:t> </a:t>
                      </a:r>
                      <a:r>
                        <a:rPr lang="en-US" sz="1600" b="0" i="0" u="none" strike="noStrike" dirty="0">
                          <a:solidFill>
                            <a:schemeClr val="tx1"/>
                          </a:solidFill>
                          <a:effectLst/>
                          <a:latin typeface="Times New Roman"/>
                        </a:rPr>
                        <a:t>to purchase residual </a:t>
                      </a:r>
                      <a:r>
                        <a:rPr lang="en-US" sz="1600" b="0" i="0" u="none" strike="noStrike" dirty="0" smtClean="0">
                          <a:solidFill>
                            <a:schemeClr val="tx1"/>
                          </a:solidFill>
                          <a:effectLst/>
                          <a:latin typeface="Times New Roman"/>
                        </a:rPr>
                        <a:t>inventory</a:t>
                      </a:r>
                    </a:p>
                    <a:p>
                      <a:pPr algn="ctr" fontAlgn="ctr"/>
                      <a:r>
                        <a:rPr lang="en-US" sz="1600" b="0" i="0" u="none" strike="noStrike" dirty="0" smtClean="0">
                          <a:solidFill>
                            <a:schemeClr val="tx1"/>
                          </a:solidFill>
                          <a:effectLst/>
                          <a:latin typeface="Times New Roman"/>
                        </a:rPr>
                        <a:t>(if</a:t>
                      </a:r>
                      <a:r>
                        <a:rPr lang="en-US" sz="1600" b="0" i="0" u="none" strike="noStrike" baseline="0" dirty="0" smtClean="0">
                          <a:solidFill>
                            <a:schemeClr val="tx1"/>
                          </a:solidFill>
                          <a:effectLst/>
                          <a:latin typeface="Times New Roman"/>
                        </a:rPr>
                        <a:t> </a:t>
                      </a:r>
                      <a:r>
                        <a:rPr lang="en-US" sz="1600" b="0" i="0" u="none" strike="noStrike" dirty="0" smtClean="0">
                          <a:solidFill>
                            <a:schemeClr val="tx1"/>
                          </a:solidFill>
                          <a:effectLst/>
                          <a:latin typeface="Times New Roman"/>
                        </a:rPr>
                        <a:t>it</a:t>
                      </a:r>
                      <a:r>
                        <a:rPr lang="en-US" sz="1600" b="0" i="0" u="none" strike="noStrike" baseline="0" dirty="0" smtClean="0">
                          <a:solidFill>
                            <a:schemeClr val="tx1"/>
                          </a:solidFill>
                          <a:effectLst/>
                          <a:latin typeface="Times New Roman"/>
                        </a:rPr>
                        <a:t> has been properly managed)</a:t>
                      </a:r>
                      <a:endParaRPr lang="en-US" sz="1600" b="0" i="0" u="none" strike="noStrike" dirty="0">
                        <a:solidFill>
                          <a:schemeClr val="tx1"/>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72836">
                <a:tc>
                  <a:txBody>
                    <a:bodyPr/>
                    <a:lstStyle/>
                    <a:p>
                      <a:pPr algn="ctr" fontAlgn="ctr"/>
                      <a:r>
                        <a:rPr lang="en-US" sz="1600" b="0" i="0" u="none" strike="noStrike" dirty="0">
                          <a:solidFill>
                            <a:srgbClr val="000000"/>
                          </a:solidFill>
                          <a:effectLst/>
                          <a:latin typeface="Times New Roman"/>
                        </a:rPr>
                        <a:t>Not in Stock (NIS)</a:t>
                      </a: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No trigger point was identified for when </a:t>
                      </a:r>
                      <a:r>
                        <a:rPr lang="en-US" sz="1600" b="0" i="0" u="none" strike="noStrike" dirty="0" smtClean="0">
                          <a:solidFill>
                            <a:srgbClr val="000000"/>
                          </a:solidFill>
                          <a:effectLst/>
                          <a:latin typeface="Times New Roman"/>
                        </a:rPr>
                        <a:t>OCONUS </a:t>
                      </a:r>
                      <a:r>
                        <a:rPr lang="en-US" sz="1600" b="0" i="0" u="none" strike="noStrike" dirty="0" smtClean="0">
                          <a:solidFill>
                            <a:srgbClr val="000000"/>
                          </a:solidFill>
                          <a:effectLst/>
                          <a:latin typeface="Times New Roman"/>
                        </a:rPr>
                        <a:t>SPV </a:t>
                      </a:r>
                      <a:r>
                        <a:rPr lang="en-US" sz="1600" b="0" i="0" u="none" strike="noStrike" dirty="0">
                          <a:solidFill>
                            <a:srgbClr val="000000"/>
                          </a:solidFill>
                          <a:effectLst/>
                          <a:latin typeface="Times New Roman"/>
                        </a:rPr>
                        <a:t>should plan a direct airlift for NIS items</a:t>
                      </a: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SPV required </a:t>
                      </a:r>
                      <a:r>
                        <a:rPr lang="en-US" sz="1600" b="0" i="0" u="none" strike="noStrike" dirty="0">
                          <a:solidFill>
                            <a:srgbClr val="000000"/>
                          </a:solidFill>
                          <a:effectLst/>
                          <a:latin typeface="Times New Roman"/>
                        </a:rPr>
                        <a:t>to airlift product </a:t>
                      </a:r>
                      <a:r>
                        <a:rPr lang="en-US" sz="1600" b="0" i="0" u="none" strike="noStrike" dirty="0" smtClean="0">
                          <a:solidFill>
                            <a:srgbClr val="000000"/>
                          </a:solidFill>
                          <a:effectLst/>
                          <a:latin typeface="Times New Roman"/>
                        </a:rPr>
                        <a:t>at </a:t>
                      </a:r>
                      <a:r>
                        <a:rPr lang="en-US" sz="1600" b="0" i="0" u="none" strike="noStrike" dirty="0" smtClean="0">
                          <a:solidFill>
                            <a:srgbClr val="000000"/>
                          </a:solidFill>
                          <a:effectLst/>
                          <a:latin typeface="Times New Roman"/>
                        </a:rPr>
                        <a:t>contractor</a:t>
                      </a:r>
                      <a:r>
                        <a:rPr lang="en-US" sz="1600" b="0" i="0" u="none" strike="noStrike" baseline="0" dirty="0" smtClean="0">
                          <a:solidFill>
                            <a:srgbClr val="000000"/>
                          </a:solidFill>
                          <a:effectLst/>
                          <a:latin typeface="Times New Roman"/>
                        </a:rPr>
                        <a:t> e</a:t>
                      </a:r>
                      <a:r>
                        <a:rPr lang="en-US" sz="1600" b="0" i="0" u="none" strike="noStrike" dirty="0" smtClean="0">
                          <a:solidFill>
                            <a:srgbClr val="000000"/>
                          </a:solidFill>
                          <a:effectLst/>
                          <a:latin typeface="Times New Roman"/>
                        </a:rPr>
                        <a:t>xpense </a:t>
                      </a:r>
                    </a:p>
                    <a:p>
                      <a:pPr algn="ctr" fontAlgn="ctr"/>
                      <a:r>
                        <a:rPr lang="en-US" sz="1600" b="0" i="0" u="none" strike="noStrike" dirty="0" smtClean="0">
                          <a:solidFill>
                            <a:srgbClr val="000000"/>
                          </a:solidFill>
                          <a:effectLst/>
                          <a:latin typeface="Times New Roman"/>
                        </a:rPr>
                        <a:t>if </a:t>
                      </a:r>
                      <a:r>
                        <a:rPr lang="en-US" sz="1600" b="0" i="0" u="none" strike="noStrike" dirty="0">
                          <a:solidFill>
                            <a:srgbClr val="000000"/>
                          </a:solidFill>
                          <a:effectLst/>
                          <a:latin typeface="Times New Roman"/>
                        </a:rPr>
                        <a:t>NIS </a:t>
                      </a:r>
                      <a:r>
                        <a:rPr lang="en-US" sz="1600" b="0" i="0" u="none" strike="noStrike" dirty="0" smtClean="0">
                          <a:solidFill>
                            <a:srgbClr val="000000"/>
                          </a:solidFill>
                          <a:effectLst/>
                          <a:latin typeface="Times New Roman"/>
                        </a:rPr>
                        <a:t>projected</a:t>
                      </a:r>
                      <a:r>
                        <a:rPr lang="en-US" sz="1600" b="0" i="0" u="none" strike="noStrike" baseline="0" dirty="0" smtClean="0">
                          <a:solidFill>
                            <a:srgbClr val="000000"/>
                          </a:solidFill>
                          <a:effectLst/>
                          <a:latin typeface="Times New Roman"/>
                        </a:rPr>
                        <a:t> &gt;</a:t>
                      </a:r>
                      <a:r>
                        <a:rPr lang="en-US" sz="1600" b="0" i="0" u="none" strike="noStrike" dirty="0" smtClean="0">
                          <a:solidFill>
                            <a:srgbClr val="000000"/>
                          </a:solidFill>
                          <a:effectLst/>
                          <a:latin typeface="Times New Roman"/>
                        </a:rPr>
                        <a:t> </a:t>
                      </a:r>
                      <a:r>
                        <a:rPr lang="en-US" sz="1600" b="0" i="0" u="none" strike="noStrike" dirty="0">
                          <a:solidFill>
                            <a:srgbClr val="000000"/>
                          </a:solidFill>
                          <a:effectLst/>
                          <a:latin typeface="Times New Roman"/>
                        </a:rPr>
                        <a:t>21 </a:t>
                      </a:r>
                      <a:r>
                        <a:rPr lang="en-US" sz="1600" b="0" i="0" u="none" strike="noStrike" dirty="0" smtClean="0">
                          <a:solidFill>
                            <a:srgbClr val="000000"/>
                          </a:solidFill>
                          <a:effectLst/>
                          <a:latin typeface="Times New Roman"/>
                        </a:rPr>
                        <a:t>days</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33204"/>
                  </a:ext>
                </a:extLst>
              </a:tr>
              <a:tr h="1171198">
                <a:tc>
                  <a:txBody>
                    <a:bodyPr/>
                    <a:lstStyle/>
                    <a:p>
                      <a:pPr algn="ctr" fontAlgn="ctr"/>
                      <a:r>
                        <a:rPr lang="en-US" sz="1600" b="0" i="0" u="none" strike="noStrike" dirty="0" smtClean="0">
                          <a:solidFill>
                            <a:srgbClr val="000000"/>
                          </a:solidFill>
                          <a:effectLst/>
                          <a:latin typeface="Times New Roman"/>
                        </a:rPr>
                        <a:t>DOS Requirement</a:t>
                      </a:r>
                      <a:endParaRPr lang="en-US" sz="1600" b="0" i="0" u="none" strike="noStrike" dirty="0">
                        <a:solidFill>
                          <a:srgbClr val="000000"/>
                        </a:solidFill>
                        <a:effectLst/>
                        <a:latin typeface="Times New Roman"/>
                      </a:endParaRPr>
                    </a:p>
                  </a:txBody>
                  <a:tcPr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Varied</a:t>
                      </a:r>
                      <a:r>
                        <a:rPr lang="en-US" sz="1600" b="0" i="0" u="none" strike="noStrike" baseline="0" dirty="0" smtClean="0">
                          <a:solidFill>
                            <a:srgbClr val="000000"/>
                          </a:solidFill>
                          <a:effectLst/>
                          <a:latin typeface="Times New Roman"/>
                        </a:rPr>
                        <a:t> by OCONUS region and not based on </a:t>
                      </a:r>
                      <a:r>
                        <a:rPr lang="en-US" sz="1600" b="0" i="0" u="none" strike="noStrike" baseline="0" dirty="0" smtClean="0">
                          <a:solidFill>
                            <a:srgbClr val="000000"/>
                          </a:solidFill>
                          <a:effectLst/>
                          <a:latin typeface="Times New Roman"/>
                        </a:rPr>
                        <a:t>line-item</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imes New Roman"/>
                        </a:rPr>
                        <a:t>Prescriptive</a:t>
                      </a:r>
                      <a:r>
                        <a:rPr lang="en-US" sz="1600" b="0" i="0" u="none" strike="noStrike" baseline="0" dirty="0" smtClean="0">
                          <a:solidFill>
                            <a:srgbClr val="000000"/>
                          </a:solidFill>
                          <a:effectLst/>
                          <a:latin typeface="Times New Roman"/>
                        </a:rPr>
                        <a:t> DOS requirements;</a:t>
                      </a:r>
                    </a:p>
                    <a:p>
                      <a:pPr algn="ctr" fontAlgn="ctr"/>
                      <a:r>
                        <a:rPr lang="en-US" sz="1600" b="0" i="0" u="none" strike="noStrike" baseline="0" dirty="0" smtClean="0">
                          <a:solidFill>
                            <a:srgbClr val="000000"/>
                          </a:solidFill>
                          <a:effectLst/>
                          <a:latin typeface="Times New Roman"/>
                        </a:rPr>
                        <a:t>60, 75 or 90 DOS per line-item;</a:t>
                      </a:r>
                    </a:p>
                    <a:p>
                      <a:pPr algn="ctr" fontAlgn="ctr"/>
                      <a:r>
                        <a:rPr lang="en-US" sz="1600" b="0" i="0" u="none" strike="noStrike" baseline="0" dirty="0" smtClean="0">
                          <a:solidFill>
                            <a:srgbClr val="000000"/>
                          </a:solidFill>
                          <a:effectLst/>
                          <a:latin typeface="Times New Roman"/>
                        </a:rPr>
                        <a:t>DOS requirements driven by</a:t>
                      </a:r>
                    </a:p>
                    <a:p>
                      <a:pPr algn="ctr" fontAlgn="ctr"/>
                      <a:r>
                        <a:rPr lang="en-US" sz="1600" b="0" i="0" u="none" strike="noStrike" baseline="0" dirty="0" smtClean="0">
                          <a:solidFill>
                            <a:srgbClr val="000000"/>
                          </a:solidFill>
                          <a:effectLst/>
                          <a:latin typeface="Times New Roman"/>
                        </a:rPr>
                        <a:t>item shelf life; </a:t>
                      </a:r>
                    </a:p>
                    <a:p>
                      <a:pPr algn="ctr" fontAlgn="ctr"/>
                      <a:r>
                        <a:rPr lang="en-US" sz="1600" b="0" i="0" u="none" strike="noStrike" baseline="0" dirty="0" smtClean="0">
                          <a:solidFill>
                            <a:srgbClr val="000000"/>
                          </a:solidFill>
                          <a:effectLst/>
                          <a:latin typeface="Times New Roman"/>
                        </a:rPr>
                        <a:t>and customer requirements</a:t>
                      </a:r>
                      <a:r>
                        <a:rPr lang="en-US" sz="1600" b="0" i="0" u="none" strike="noStrike" dirty="0" smtClean="0">
                          <a:solidFill>
                            <a:srgbClr val="000000"/>
                          </a:solidFill>
                          <a:effectLst/>
                          <a:latin typeface="Times New Roman"/>
                        </a:rPr>
                        <a:t> </a:t>
                      </a:r>
                      <a:endParaRPr lang="en-US" sz="1600" b="0" i="0" u="none" strike="noStrike" dirty="0">
                        <a:solidFill>
                          <a:srgbClr val="000000"/>
                        </a:solidFill>
                        <a:effectLst/>
                        <a:latin typeface="Times New Roman"/>
                      </a:endParaRPr>
                    </a:p>
                  </a:txBody>
                  <a:tcPr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815747"/>
                  </a:ext>
                </a:extLst>
              </a:tr>
            </a:tbl>
          </a:graphicData>
        </a:graphic>
      </p:graphicFrame>
    </p:spTree>
    <p:extLst>
      <p:ext uri="{BB962C8B-B14F-4D97-AF65-F5344CB8AC3E}">
        <p14:creationId xmlns:p14="http://schemas.microsoft.com/office/powerpoint/2010/main" val="22964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LA Template FY12 internal (correc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0 Director's Brief Presentation- Internal D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14311</TotalTime>
  <Words>1193</Words>
  <Application>Microsoft Office PowerPoint</Application>
  <PresentationFormat>On-screen Show (4:3)</PresentationFormat>
  <Paragraphs>190</Paragraphs>
  <Slides>13</Slides>
  <Notes>13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 Black</vt:lpstr>
      <vt:lpstr>Arial Narrow</vt:lpstr>
      <vt:lpstr>Calibri</vt:lpstr>
      <vt:lpstr>Cambria Math</vt:lpstr>
      <vt:lpstr>Copperplate Gothic Bold</vt:lpstr>
      <vt:lpstr>Monotype Sorts</vt:lpstr>
      <vt:lpstr>Times New Roman</vt:lpstr>
      <vt:lpstr>DLA Template FY12 internal (corrected)</vt:lpstr>
      <vt:lpstr>2010 Director's Brief Presentation- Internal DLA</vt:lpstr>
      <vt:lpstr>PowerPoint Presentation</vt:lpstr>
      <vt:lpstr>Making Logistics Happen</vt:lpstr>
      <vt:lpstr>Agenda</vt:lpstr>
      <vt:lpstr>DLA Troop Support Subsistence</vt:lpstr>
      <vt:lpstr>DLA Troop Support Subsistence</vt:lpstr>
      <vt:lpstr>FY ’17 Sales</vt:lpstr>
      <vt:lpstr>Subsistence Prime Vendor</vt:lpstr>
      <vt:lpstr>SPV OCONUS Solicitations</vt:lpstr>
      <vt:lpstr>Subsistence Program Enhancements</vt:lpstr>
      <vt:lpstr>Subsistence Program Enhancements</vt:lpstr>
      <vt:lpstr>US Navy Underway Replenishment</vt:lpstr>
      <vt:lpstr>Subsistence Readiness…</vt:lpstr>
      <vt:lpstr>PowerPoint Presentation</vt:lpstr>
    </vt:vector>
  </TitlesOfParts>
  <Company>DLA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Leader Discussions</dc:title>
  <dc:subject>eProcurement</dc:subject>
  <dc:creator>Chris Cosfol</dc:creator>
  <cp:lastModifiedBy>Garcia, Gwen B LCDR USN DLA TROOP SUPPORT (US)</cp:lastModifiedBy>
  <cp:revision>1857</cp:revision>
  <cp:lastPrinted>2017-05-18T19:33:58Z</cp:lastPrinted>
  <dcterms:created xsi:type="dcterms:W3CDTF">2011-07-05T13:05:54Z</dcterms:created>
  <dcterms:modified xsi:type="dcterms:W3CDTF">2017-05-18T19:34:18Z</dcterms:modified>
</cp:coreProperties>
</file>