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06" r:id="rId5"/>
    <p:sldMasterId id="2147484219" r:id="rId6"/>
  </p:sldMasterIdLst>
  <p:notesMasterIdLst>
    <p:notesMasterId r:id="rId20"/>
  </p:notesMasterIdLst>
  <p:handoutMasterIdLst>
    <p:handoutMasterId r:id="rId21"/>
  </p:handoutMasterIdLst>
  <p:sldIdLst>
    <p:sldId id="540" r:id="rId7"/>
    <p:sldId id="522" r:id="rId8"/>
    <p:sldId id="523" r:id="rId9"/>
    <p:sldId id="524" r:id="rId10"/>
    <p:sldId id="536" r:id="rId11"/>
    <p:sldId id="533" r:id="rId12"/>
    <p:sldId id="541" r:id="rId13"/>
    <p:sldId id="529" r:id="rId14"/>
    <p:sldId id="535" r:id="rId15"/>
    <p:sldId id="539" r:id="rId16"/>
    <p:sldId id="543" r:id="rId17"/>
    <p:sldId id="528" r:id="rId18"/>
    <p:sldId id="530" r:id="rId19"/>
  </p:sldIdLst>
  <p:sldSz cx="9144000" cy="6858000" type="screen4x3"/>
  <p:notesSz cx="7010400" cy="9296400"/>
  <p:defaultTextStyle>
    <a:defPPr>
      <a:defRPr lang="en-US"/>
    </a:defPPr>
    <a:lvl1pPr algn="l" rtl="0" fontAlgn="base">
      <a:lnSpc>
        <a:spcPct val="80000"/>
      </a:lnSpc>
      <a:spcBef>
        <a:spcPct val="0"/>
      </a:spcBef>
      <a:spcAft>
        <a:spcPct val="20000"/>
      </a:spcAft>
      <a:buClr>
        <a:srgbClr val="CC9900"/>
      </a:buClr>
      <a:defRPr sz="2400" kern="1200">
        <a:solidFill>
          <a:schemeClr val="tx1"/>
        </a:solidFill>
        <a:latin typeface="Arial" charset="0"/>
        <a:ea typeface="ＭＳ Ｐゴシック" pitchFamily="34" charset="-128"/>
        <a:cs typeface="Arial" charset="0"/>
      </a:defRPr>
    </a:lvl1pPr>
    <a:lvl2pPr marL="457200" algn="l" rtl="0" fontAlgn="base">
      <a:lnSpc>
        <a:spcPct val="80000"/>
      </a:lnSpc>
      <a:spcBef>
        <a:spcPct val="0"/>
      </a:spcBef>
      <a:spcAft>
        <a:spcPct val="20000"/>
      </a:spcAft>
      <a:buClr>
        <a:srgbClr val="CC9900"/>
      </a:buClr>
      <a:defRPr sz="2400" kern="1200">
        <a:solidFill>
          <a:schemeClr val="tx1"/>
        </a:solidFill>
        <a:latin typeface="Arial" charset="0"/>
        <a:ea typeface="ＭＳ Ｐゴシック" pitchFamily="34" charset="-128"/>
        <a:cs typeface="Arial" charset="0"/>
      </a:defRPr>
    </a:lvl2pPr>
    <a:lvl3pPr marL="914400" algn="l" rtl="0" fontAlgn="base">
      <a:lnSpc>
        <a:spcPct val="80000"/>
      </a:lnSpc>
      <a:spcBef>
        <a:spcPct val="0"/>
      </a:spcBef>
      <a:spcAft>
        <a:spcPct val="20000"/>
      </a:spcAft>
      <a:buClr>
        <a:srgbClr val="CC9900"/>
      </a:buClr>
      <a:defRPr sz="2400" kern="1200">
        <a:solidFill>
          <a:schemeClr val="tx1"/>
        </a:solidFill>
        <a:latin typeface="Arial" charset="0"/>
        <a:ea typeface="ＭＳ Ｐゴシック" pitchFamily="34" charset="-128"/>
        <a:cs typeface="Arial" charset="0"/>
      </a:defRPr>
    </a:lvl3pPr>
    <a:lvl4pPr marL="1371600" algn="l" rtl="0" fontAlgn="base">
      <a:lnSpc>
        <a:spcPct val="80000"/>
      </a:lnSpc>
      <a:spcBef>
        <a:spcPct val="0"/>
      </a:spcBef>
      <a:spcAft>
        <a:spcPct val="20000"/>
      </a:spcAft>
      <a:buClr>
        <a:srgbClr val="CC9900"/>
      </a:buClr>
      <a:defRPr sz="2400" kern="1200">
        <a:solidFill>
          <a:schemeClr val="tx1"/>
        </a:solidFill>
        <a:latin typeface="Arial" charset="0"/>
        <a:ea typeface="ＭＳ Ｐゴシック" pitchFamily="34" charset="-128"/>
        <a:cs typeface="Arial" charset="0"/>
      </a:defRPr>
    </a:lvl4pPr>
    <a:lvl5pPr marL="1828800" algn="l" rtl="0" fontAlgn="base">
      <a:lnSpc>
        <a:spcPct val="80000"/>
      </a:lnSpc>
      <a:spcBef>
        <a:spcPct val="0"/>
      </a:spcBef>
      <a:spcAft>
        <a:spcPct val="20000"/>
      </a:spcAft>
      <a:buClr>
        <a:srgbClr val="CC9900"/>
      </a:buClr>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D0"/>
    <a:srgbClr val="000066"/>
    <a:srgbClr val="0000CC"/>
    <a:srgbClr val="2F812F"/>
    <a:srgbClr val="CC9900"/>
    <a:srgbClr val="003399"/>
    <a:srgbClr val="D0C6A0"/>
    <a:srgbClr val="659B7B"/>
    <a:srgbClr val="8BB070"/>
    <a:srgbClr val="3C7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4767" autoAdjust="0"/>
  </p:normalViewPr>
  <p:slideViewPr>
    <p:cSldViewPr>
      <p:cViewPr varScale="1">
        <p:scale>
          <a:sx n="63" d="100"/>
          <a:sy n="63" d="100"/>
        </p:scale>
        <p:origin x="1194" y="60"/>
      </p:cViewPr>
      <p:guideLst>
        <p:guide orient="horz" pos="2160"/>
        <p:guide pos="2880"/>
      </p:guideLst>
    </p:cSldViewPr>
  </p:slideViewPr>
  <p:outlineViewPr>
    <p:cViewPr>
      <p:scale>
        <a:sx n="75" d="100"/>
        <a:sy n="75" d="100"/>
      </p:scale>
      <p:origin x="0" y="244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02" y="-4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CD6EE-D90B-48A5-B099-7473B26864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213EB0-43F0-42FC-9501-FD6CB46F5489}">
      <dgm:prSet custT="1"/>
      <dgm:spPr/>
      <dgm:t>
        <a:bodyPr/>
        <a:lstStyle/>
        <a:p>
          <a:pPr rtl="0"/>
          <a:r>
            <a:rPr lang="en-US" sz="2300" b="1" dirty="0" smtClean="0"/>
            <a:t>Warfighter Down- selection Process</a:t>
          </a:r>
          <a:endParaRPr lang="en-US" sz="2300" dirty="0"/>
        </a:p>
      </dgm:t>
    </dgm:pt>
    <dgm:pt modelId="{86B699D4-51A8-4FC8-9BA7-054A52E93CE7}" type="parTrans" cxnId="{11470B50-6710-4BE6-A7B8-334EC464B357}">
      <dgm:prSet/>
      <dgm:spPr/>
      <dgm:t>
        <a:bodyPr/>
        <a:lstStyle/>
        <a:p>
          <a:endParaRPr lang="en-US"/>
        </a:p>
      </dgm:t>
    </dgm:pt>
    <dgm:pt modelId="{BE571FA5-D55A-4174-870E-70AC18AD52BF}" type="sibTrans" cxnId="{11470B50-6710-4BE6-A7B8-334EC464B357}">
      <dgm:prSet/>
      <dgm:spPr/>
      <dgm:t>
        <a:bodyPr/>
        <a:lstStyle/>
        <a:p>
          <a:endParaRPr lang="en-US"/>
        </a:p>
      </dgm:t>
    </dgm:pt>
    <dgm:pt modelId="{F092F314-B304-40FA-8EA5-FCBC5AFD2C94}">
      <dgm:prSet custT="1"/>
      <dgm:spPr/>
      <dgm:t>
        <a:bodyPr/>
        <a:lstStyle/>
        <a:p>
          <a:pPr rtl="0"/>
          <a:r>
            <a:rPr lang="en-US" sz="2300" u="sng" dirty="0" smtClean="0"/>
            <a:t>Purpose</a:t>
          </a:r>
          <a:r>
            <a:rPr lang="en-US" sz="2300" dirty="0" smtClean="0"/>
            <a:t>: To obtain Warfighter acceptance data on potential new ration components or concepts and down- select items to be included in the Warfighter Field Evaluation</a:t>
          </a:r>
          <a:endParaRPr lang="en-US" sz="2300" dirty="0"/>
        </a:p>
      </dgm:t>
    </dgm:pt>
    <dgm:pt modelId="{2DEED3D5-877D-4B17-93FF-7E6E86F6E0EC}" type="parTrans" cxnId="{07C10A27-7F61-468F-93F2-5DD5C7FBE805}">
      <dgm:prSet/>
      <dgm:spPr/>
      <dgm:t>
        <a:bodyPr/>
        <a:lstStyle/>
        <a:p>
          <a:endParaRPr lang="en-US"/>
        </a:p>
      </dgm:t>
    </dgm:pt>
    <dgm:pt modelId="{CC98DA74-E020-48B6-8146-C83EC9FB63F1}" type="sibTrans" cxnId="{07C10A27-7F61-468F-93F2-5DD5C7FBE805}">
      <dgm:prSet/>
      <dgm:spPr/>
      <dgm:t>
        <a:bodyPr/>
        <a:lstStyle/>
        <a:p>
          <a:endParaRPr lang="en-US"/>
        </a:p>
      </dgm:t>
    </dgm:pt>
    <dgm:pt modelId="{E52F2C5B-3576-4F85-86A5-973E97CA52C9}">
      <dgm:prSet custT="1"/>
      <dgm:spPr/>
      <dgm:t>
        <a:bodyPr/>
        <a:lstStyle/>
        <a:p>
          <a:pPr rtl="0"/>
          <a:r>
            <a:rPr lang="en-US" sz="2300" dirty="0" smtClean="0"/>
            <a:t>Down-selection testing to be conducted April 2019</a:t>
          </a:r>
          <a:endParaRPr lang="en-US" sz="2300" dirty="0"/>
        </a:p>
      </dgm:t>
    </dgm:pt>
    <dgm:pt modelId="{9B8722D0-B4F2-4E90-B0C5-4124B001E739}" type="parTrans" cxnId="{EF565D1F-D655-4061-926C-9E8EA7E9A37F}">
      <dgm:prSet/>
      <dgm:spPr/>
      <dgm:t>
        <a:bodyPr/>
        <a:lstStyle/>
        <a:p>
          <a:endParaRPr lang="en-US"/>
        </a:p>
      </dgm:t>
    </dgm:pt>
    <dgm:pt modelId="{9F7FA2FB-AFAB-483E-9659-D9779CE647F9}" type="sibTrans" cxnId="{EF565D1F-D655-4061-926C-9E8EA7E9A37F}">
      <dgm:prSet/>
      <dgm:spPr/>
      <dgm:t>
        <a:bodyPr/>
        <a:lstStyle/>
        <a:p>
          <a:endParaRPr lang="en-US"/>
        </a:p>
      </dgm:t>
    </dgm:pt>
    <dgm:pt modelId="{10CD0D7A-A92B-4F63-B301-5C236F23805D}" type="pres">
      <dgm:prSet presAssocID="{33BCD6EE-D90B-48A5-B099-7473B2686480}" presName="Name0" presStyleCnt="0">
        <dgm:presLayoutVars>
          <dgm:dir/>
          <dgm:animLvl val="lvl"/>
          <dgm:resizeHandles val="exact"/>
        </dgm:presLayoutVars>
      </dgm:prSet>
      <dgm:spPr/>
      <dgm:t>
        <a:bodyPr/>
        <a:lstStyle/>
        <a:p>
          <a:endParaRPr lang="en-US"/>
        </a:p>
      </dgm:t>
    </dgm:pt>
    <dgm:pt modelId="{DC4F87A9-EC37-4014-A42C-49FE492CC06F}" type="pres">
      <dgm:prSet presAssocID="{5A213EB0-43F0-42FC-9501-FD6CB46F5489}" presName="composite" presStyleCnt="0"/>
      <dgm:spPr/>
    </dgm:pt>
    <dgm:pt modelId="{139980E5-F8DD-4731-A478-D81C9847C08E}" type="pres">
      <dgm:prSet presAssocID="{5A213EB0-43F0-42FC-9501-FD6CB46F5489}" presName="parTx" presStyleLbl="alignNode1" presStyleIdx="0" presStyleCnt="1">
        <dgm:presLayoutVars>
          <dgm:chMax val="0"/>
          <dgm:chPref val="0"/>
          <dgm:bulletEnabled val="1"/>
        </dgm:presLayoutVars>
      </dgm:prSet>
      <dgm:spPr/>
      <dgm:t>
        <a:bodyPr/>
        <a:lstStyle/>
        <a:p>
          <a:endParaRPr lang="en-US"/>
        </a:p>
      </dgm:t>
    </dgm:pt>
    <dgm:pt modelId="{5FA2DAB0-EF69-4129-8A13-938CB92EA348}" type="pres">
      <dgm:prSet presAssocID="{5A213EB0-43F0-42FC-9501-FD6CB46F5489}" presName="desTx" presStyleLbl="alignAccFollowNode1" presStyleIdx="0" presStyleCnt="1">
        <dgm:presLayoutVars>
          <dgm:bulletEnabled val="1"/>
        </dgm:presLayoutVars>
      </dgm:prSet>
      <dgm:spPr/>
      <dgm:t>
        <a:bodyPr/>
        <a:lstStyle/>
        <a:p>
          <a:endParaRPr lang="en-US"/>
        </a:p>
      </dgm:t>
    </dgm:pt>
  </dgm:ptLst>
  <dgm:cxnLst>
    <dgm:cxn modelId="{EF565D1F-D655-4061-926C-9E8EA7E9A37F}" srcId="{5A213EB0-43F0-42FC-9501-FD6CB46F5489}" destId="{E52F2C5B-3576-4F85-86A5-973E97CA52C9}" srcOrd="1" destOrd="0" parTransId="{9B8722D0-B4F2-4E90-B0C5-4124B001E739}" sibTransId="{9F7FA2FB-AFAB-483E-9659-D9779CE647F9}"/>
    <dgm:cxn modelId="{11470B50-6710-4BE6-A7B8-334EC464B357}" srcId="{33BCD6EE-D90B-48A5-B099-7473B2686480}" destId="{5A213EB0-43F0-42FC-9501-FD6CB46F5489}" srcOrd="0" destOrd="0" parTransId="{86B699D4-51A8-4FC8-9BA7-054A52E93CE7}" sibTransId="{BE571FA5-D55A-4174-870E-70AC18AD52BF}"/>
    <dgm:cxn modelId="{07C10A27-7F61-468F-93F2-5DD5C7FBE805}" srcId="{5A213EB0-43F0-42FC-9501-FD6CB46F5489}" destId="{F092F314-B304-40FA-8EA5-FCBC5AFD2C94}" srcOrd="0" destOrd="0" parTransId="{2DEED3D5-877D-4B17-93FF-7E6E86F6E0EC}" sibTransId="{CC98DA74-E020-48B6-8146-C83EC9FB63F1}"/>
    <dgm:cxn modelId="{60EBE92E-ED8B-4D3F-8606-0E2D3CDA304E}" type="presOf" srcId="{33BCD6EE-D90B-48A5-B099-7473B2686480}" destId="{10CD0D7A-A92B-4F63-B301-5C236F23805D}" srcOrd="0" destOrd="0" presId="urn:microsoft.com/office/officeart/2005/8/layout/hList1"/>
    <dgm:cxn modelId="{AF8F0951-BA2E-4198-A738-7EA82322C865}" type="presOf" srcId="{F092F314-B304-40FA-8EA5-FCBC5AFD2C94}" destId="{5FA2DAB0-EF69-4129-8A13-938CB92EA348}" srcOrd="0" destOrd="0" presId="urn:microsoft.com/office/officeart/2005/8/layout/hList1"/>
    <dgm:cxn modelId="{4AE66FE7-8C9E-4AC8-A84B-BDB64C76FF2C}" type="presOf" srcId="{E52F2C5B-3576-4F85-86A5-973E97CA52C9}" destId="{5FA2DAB0-EF69-4129-8A13-938CB92EA348}" srcOrd="0" destOrd="1" presId="urn:microsoft.com/office/officeart/2005/8/layout/hList1"/>
    <dgm:cxn modelId="{7D8B9F11-A6E4-42EB-8DC7-B7267463E7E0}" type="presOf" srcId="{5A213EB0-43F0-42FC-9501-FD6CB46F5489}" destId="{139980E5-F8DD-4731-A478-D81C9847C08E}" srcOrd="0" destOrd="0" presId="urn:microsoft.com/office/officeart/2005/8/layout/hList1"/>
    <dgm:cxn modelId="{1D073C86-2E89-4195-A8B4-2274DB62ECE5}" type="presParOf" srcId="{10CD0D7A-A92B-4F63-B301-5C236F23805D}" destId="{DC4F87A9-EC37-4014-A42C-49FE492CC06F}" srcOrd="0" destOrd="0" presId="urn:microsoft.com/office/officeart/2005/8/layout/hList1"/>
    <dgm:cxn modelId="{BBF97823-ED34-4648-8CAD-D12F113B848F}" type="presParOf" srcId="{DC4F87A9-EC37-4014-A42C-49FE492CC06F}" destId="{139980E5-F8DD-4731-A478-D81C9847C08E}" srcOrd="0" destOrd="0" presId="urn:microsoft.com/office/officeart/2005/8/layout/hList1"/>
    <dgm:cxn modelId="{B1AE0D7B-32E6-477D-9095-D450726B6E24}" type="presParOf" srcId="{DC4F87A9-EC37-4014-A42C-49FE492CC06F}" destId="{5FA2DAB0-EF69-4129-8A13-938CB92EA3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17EFC-96A4-48D8-9B4D-66102B1A0F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C586C0-6437-422F-AD9F-E898846220CB}">
      <dgm:prSet custT="1"/>
      <dgm:spPr/>
      <dgm:t>
        <a:bodyPr/>
        <a:lstStyle/>
        <a:p>
          <a:pPr rtl="0"/>
          <a:r>
            <a:rPr lang="en-US" sz="2300" b="1" dirty="0" smtClean="0"/>
            <a:t>Warfighter Operational Field Evaluation</a:t>
          </a:r>
          <a:endParaRPr lang="en-US" sz="2300" dirty="0"/>
        </a:p>
      </dgm:t>
    </dgm:pt>
    <dgm:pt modelId="{D6955630-5C9B-434C-8DE3-CBDC2FB1D953}" type="parTrans" cxnId="{A522DC07-DA94-43FD-99DB-87B9D8B64A7C}">
      <dgm:prSet/>
      <dgm:spPr/>
      <dgm:t>
        <a:bodyPr/>
        <a:lstStyle/>
        <a:p>
          <a:endParaRPr lang="en-US"/>
        </a:p>
      </dgm:t>
    </dgm:pt>
    <dgm:pt modelId="{07902695-E8DC-4212-9210-27BFBB3CF37D}" type="sibTrans" cxnId="{A522DC07-DA94-43FD-99DB-87B9D8B64A7C}">
      <dgm:prSet/>
      <dgm:spPr/>
      <dgm:t>
        <a:bodyPr/>
        <a:lstStyle/>
        <a:p>
          <a:endParaRPr lang="en-US"/>
        </a:p>
      </dgm:t>
    </dgm:pt>
    <dgm:pt modelId="{000D8DF6-E42F-493E-A343-E895EB6A90B6}">
      <dgm:prSet custT="1"/>
      <dgm:spPr/>
      <dgm:t>
        <a:bodyPr/>
        <a:lstStyle/>
        <a:p>
          <a:pPr rtl="0"/>
          <a:r>
            <a:rPr lang="en-US" sz="2300" u="sng" dirty="0" smtClean="0"/>
            <a:t>Purpose</a:t>
          </a:r>
          <a:r>
            <a:rPr lang="en-US" sz="2300" dirty="0" smtClean="0"/>
            <a:t>: To obtain Warfighter acceptance data on a menu and its components in an operational environment</a:t>
          </a:r>
          <a:endParaRPr lang="en-US" sz="2300" dirty="0"/>
        </a:p>
      </dgm:t>
    </dgm:pt>
    <dgm:pt modelId="{43CB7BE1-24D7-4657-8710-7F60D4B9F0FD}" type="parTrans" cxnId="{3422188D-9449-411E-873E-97158C135950}">
      <dgm:prSet/>
      <dgm:spPr/>
      <dgm:t>
        <a:bodyPr/>
        <a:lstStyle/>
        <a:p>
          <a:endParaRPr lang="en-US"/>
        </a:p>
      </dgm:t>
    </dgm:pt>
    <dgm:pt modelId="{CB73D185-A200-4B2D-89D2-F40489A876C6}" type="sibTrans" cxnId="{3422188D-9449-411E-873E-97158C135950}">
      <dgm:prSet/>
      <dgm:spPr/>
      <dgm:t>
        <a:bodyPr/>
        <a:lstStyle/>
        <a:p>
          <a:endParaRPr lang="en-US"/>
        </a:p>
      </dgm:t>
    </dgm:pt>
    <dgm:pt modelId="{FB94D662-C33B-4055-91ED-C1090D6BF73F}">
      <dgm:prSet custT="1"/>
      <dgm:spPr/>
      <dgm:t>
        <a:bodyPr/>
        <a:lstStyle/>
        <a:p>
          <a:pPr rtl="0"/>
          <a:r>
            <a:rPr lang="en-US" sz="2300" dirty="0" smtClean="0"/>
            <a:t>June 2019</a:t>
          </a:r>
          <a:endParaRPr lang="en-US" sz="2300" dirty="0"/>
        </a:p>
      </dgm:t>
    </dgm:pt>
    <dgm:pt modelId="{A0E987EA-69FD-4ED0-B795-30250BB50230}" type="parTrans" cxnId="{0D8D7026-9051-44B4-BD5A-AF660B1B0F76}">
      <dgm:prSet/>
      <dgm:spPr/>
      <dgm:t>
        <a:bodyPr/>
        <a:lstStyle/>
        <a:p>
          <a:endParaRPr lang="en-US"/>
        </a:p>
      </dgm:t>
    </dgm:pt>
    <dgm:pt modelId="{EEB8A434-03AD-49B2-948F-5C0514E37152}" type="sibTrans" cxnId="{0D8D7026-9051-44B4-BD5A-AF660B1B0F76}">
      <dgm:prSet/>
      <dgm:spPr/>
      <dgm:t>
        <a:bodyPr/>
        <a:lstStyle/>
        <a:p>
          <a:endParaRPr lang="en-US"/>
        </a:p>
      </dgm:t>
    </dgm:pt>
    <dgm:pt modelId="{9CA9AF4B-B8F3-4C78-976E-73809385C2BC}" type="pres">
      <dgm:prSet presAssocID="{6AA17EFC-96A4-48D8-9B4D-66102B1A0F39}" presName="Name0" presStyleCnt="0">
        <dgm:presLayoutVars>
          <dgm:dir/>
          <dgm:animLvl val="lvl"/>
          <dgm:resizeHandles val="exact"/>
        </dgm:presLayoutVars>
      </dgm:prSet>
      <dgm:spPr/>
      <dgm:t>
        <a:bodyPr/>
        <a:lstStyle/>
        <a:p>
          <a:endParaRPr lang="en-US"/>
        </a:p>
      </dgm:t>
    </dgm:pt>
    <dgm:pt modelId="{53404823-99B9-442C-8169-AB1657DAC1A7}" type="pres">
      <dgm:prSet presAssocID="{82C586C0-6437-422F-AD9F-E898846220CB}" presName="composite" presStyleCnt="0"/>
      <dgm:spPr/>
    </dgm:pt>
    <dgm:pt modelId="{59745E8A-AD8A-4F51-BA09-E8F430DF87B6}" type="pres">
      <dgm:prSet presAssocID="{82C586C0-6437-422F-AD9F-E898846220CB}" presName="parTx" presStyleLbl="alignNode1" presStyleIdx="0" presStyleCnt="1" custScaleY="100000">
        <dgm:presLayoutVars>
          <dgm:chMax val="0"/>
          <dgm:chPref val="0"/>
          <dgm:bulletEnabled val="1"/>
        </dgm:presLayoutVars>
      </dgm:prSet>
      <dgm:spPr/>
      <dgm:t>
        <a:bodyPr/>
        <a:lstStyle/>
        <a:p>
          <a:endParaRPr lang="en-US"/>
        </a:p>
      </dgm:t>
    </dgm:pt>
    <dgm:pt modelId="{9BFF0069-42A9-4696-A48A-FB2AA14809B3}" type="pres">
      <dgm:prSet presAssocID="{82C586C0-6437-422F-AD9F-E898846220CB}" presName="desTx" presStyleLbl="alignAccFollowNode1" presStyleIdx="0" presStyleCnt="1">
        <dgm:presLayoutVars>
          <dgm:bulletEnabled val="1"/>
        </dgm:presLayoutVars>
      </dgm:prSet>
      <dgm:spPr/>
      <dgm:t>
        <a:bodyPr/>
        <a:lstStyle/>
        <a:p>
          <a:endParaRPr lang="en-US"/>
        </a:p>
      </dgm:t>
    </dgm:pt>
  </dgm:ptLst>
  <dgm:cxnLst>
    <dgm:cxn modelId="{A522DC07-DA94-43FD-99DB-87B9D8B64A7C}" srcId="{6AA17EFC-96A4-48D8-9B4D-66102B1A0F39}" destId="{82C586C0-6437-422F-AD9F-E898846220CB}" srcOrd="0" destOrd="0" parTransId="{D6955630-5C9B-434C-8DE3-CBDC2FB1D953}" sibTransId="{07902695-E8DC-4212-9210-27BFBB3CF37D}"/>
    <dgm:cxn modelId="{3422188D-9449-411E-873E-97158C135950}" srcId="{82C586C0-6437-422F-AD9F-E898846220CB}" destId="{000D8DF6-E42F-493E-A343-E895EB6A90B6}" srcOrd="0" destOrd="0" parTransId="{43CB7BE1-24D7-4657-8710-7F60D4B9F0FD}" sibTransId="{CB73D185-A200-4B2D-89D2-F40489A876C6}"/>
    <dgm:cxn modelId="{9F8B4F27-34B2-4C14-93BD-C4D9959565B0}" type="presOf" srcId="{6AA17EFC-96A4-48D8-9B4D-66102B1A0F39}" destId="{9CA9AF4B-B8F3-4C78-976E-73809385C2BC}" srcOrd="0" destOrd="0" presId="urn:microsoft.com/office/officeart/2005/8/layout/hList1"/>
    <dgm:cxn modelId="{0FC7311D-6117-4C91-8B4E-720A6742D182}" type="presOf" srcId="{82C586C0-6437-422F-AD9F-E898846220CB}" destId="{59745E8A-AD8A-4F51-BA09-E8F430DF87B6}" srcOrd="0" destOrd="0" presId="urn:microsoft.com/office/officeart/2005/8/layout/hList1"/>
    <dgm:cxn modelId="{4C40954D-587B-472F-B9ED-CBF75B5E8F3A}" type="presOf" srcId="{000D8DF6-E42F-493E-A343-E895EB6A90B6}" destId="{9BFF0069-42A9-4696-A48A-FB2AA14809B3}" srcOrd="0" destOrd="0" presId="urn:microsoft.com/office/officeart/2005/8/layout/hList1"/>
    <dgm:cxn modelId="{7DB1F194-5B12-4965-AF1A-E1D295796E7B}" type="presOf" srcId="{FB94D662-C33B-4055-91ED-C1090D6BF73F}" destId="{9BFF0069-42A9-4696-A48A-FB2AA14809B3}" srcOrd="0" destOrd="1" presId="urn:microsoft.com/office/officeart/2005/8/layout/hList1"/>
    <dgm:cxn modelId="{0D8D7026-9051-44B4-BD5A-AF660B1B0F76}" srcId="{82C586C0-6437-422F-AD9F-E898846220CB}" destId="{FB94D662-C33B-4055-91ED-C1090D6BF73F}" srcOrd="1" destOrd="0" parTransId="{A0E987EA-69FD-4ED0-B795-30250BB50230}" sibTransId="{EEB8A434-03AD-49B2-948F-5C0514E37152}"/>
    <dgm:cxn modelId="{1B91359E-A13E-4B0C-9B2A-19C91C6C30C2}" type="presParOf" srcId="{9CA9AF4B-B8F3-4C78-976E-73809385C2BC}" destId="{53404823-99B9-442C-8169-AB1657DAC1A7}" srcOrd="0" destOrd="0" presId="urn:microsoft.com/office/officeart/2005/8/layout/hList1"/>
    <dgm:cxn modelId="{CA4A0611-94F6-4B9A-B67C-90BA2E690CF5}" type="presParOf" srcId="{53404823-99B9-442C-8169-AB1657DAC1A7}" destId="{59745E8A-AD8A-4F51-BA09-E8F430DF87B6}" srcOrd="0" destOrd="0" presId="urn:microsoft.com/office/officeart/2005/8/layout/hList1"/>
    <dgm:cxn modelId="{2E33A507-DD25-4D26-B813-5456916CD428}" type="presParOf" srcId="{53404823-99B9-442C-8169-AB1657DAC1A7}" destId="{9BFF0069-42A9-4696-A48A-FB2AA14809B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A5786-DDFC-4C1D-B990-423BD0E5E88A}" type="doc">
      <dgm:prSet loTypeId="urn:microsoft.com/office/officeart/2005/8/layout/hProcess9" loCatId="process" qsTypeId="urn:microsoft.com/office/officeart/2005/8/quickstyle/simple1" qsCatId="simple" csTypeId="urn:microsoft.com/office/officeart/2005/8/colors/colorful4" csCatId="colorful" phldr="1"/>
      <dgm:spPr/>
    </dgm:pt>
    <dgm:pt modelId="{E69B7687-EA73-48F4-9E0C-73898C807E77}">
      <dgm:prSet phldrT="[Text]" custT="1"/>
      <dgm:spPr/>
      <dgm:t>
        <a:bodyPr/>
        <a:lstStyle/>
        <a:p>
          <a:r>
            <a:rPr lang="en-US" sz="1200" dirty="0" smtClean="0"/>
            <a:t>Potential New Components to Natick</a:t>
          </a:r>
        </a:p>
        <a:p>
          <a:r>
            <a:rPr lang="en-US" sz="1200" dirty="0" smtClean="0"/>
            <a:t>1 Feb 2019</a:t>
          </a:r>
          <a:endParaRPr lang="en-US" sz="1200" dirty="0"/>
        </a:p>
      </dgm:t>
    </dgm:pt>
    <dgm:pt modelId="{64C1A29E-5026-4AED-B481-057C111CE34F}" type="parTrans" cxnId="{6B0946A6-9588-4034-A4D4-CD26AABC468B}">
      <dgm:prSet/>
      <dgm:spPr/>
      <dgm:t>
        <a:bodyPr/>
        <a:lstStyle/>
        <a:p>
          <a:endParaRPr lang="en-US"/>
        </a:p>
      </dgm:t>
    </dgm:pt>
    <dgm:pt modelId="{EA3CF67D-E5F3-48FC-A359-6A50EBDDDC31}" type="sibTrans" cxnId="{6B0946A6-9588-4034-A4D4-CD26AABC468B}">
      <dgm:prSet/>
      <dgm:spPr/>
      <dgm:t>
        <a:bodyPr/>
        <a:lstStyle/>
        <a:p>
          <a:endParaRPr lang="en-US"/>
        </a:p>
      </dgm:t>
    </dgm:pt>
    <dgm:pt modelId="{A567EF14-E9E5-4386-88B1-5D936208835E}">
      <dgm:prSet phldrT="[Text]" custT="1"/>
      <dgm:spPr/>
      <dgm:t>
        <a:bodyPr/>
        <a:lstStyle/>
        <a:p>
          <a:r>
            <a:rPr lang="en-US" sz="1200" dirty="0" smtClean="0"/>
            <a:t>Develop &amp; Coordinate FY21 Table I (menus) and Table II (requirements) April/May 2020 </a:t>
          </a:r>
          <a:endParaRPr lang="en-US" sz="1200" dirty="0"/>
        </a:p>
      </dgm:t>
    </dgm:pt>
    <dgm:pt modelId="{0CBEFAB3-293A-4521-82F6-BF9DB073EC02}" type="parTrans" cxnId="{B6EDA65A-7157-453D-BB41-095BDE3EA5D5}">
      <dgm:prSet/>
      <dgm:spPr/>
      <dgm:t>
        <a:bodyPr/>
        <a:lstStyle/>
        <a:p>
          <a:endParaRPr lang="en-US"/>
        </a:p>
      </dgm:t>
    </dgm:pt>
    <dgm:pt modelId="{CA486473-EAB6-48C4-8942-E157AFCDB7BA}" type="sibTrans" cxnId="{B6EDA65A-7157-453D-BB41-095BDE3EA5D5}">
      <dgm:prSet/>
      <dgm:spPr/>
      <dgm:t>
        <a:bodyPr/>
        <a:lstStyle/>
        <a:p>
          <a:endParaRPr lang="en-US"/>
        </a:p>
      </dgm:t>
    </dgm:pt>
    <dgm:pt modelId="{308998D2-CB50-44AB-821F-093685191AE3}">
      <dgm:prSet phldrT="[Text]" custT="1"/>
      <dgm:spPr/>
      <dgm:t>
        <a:bodyPr/>
        <a:lstStyle/>
        <a:p>
          <a:r>
            <a:rPr lang="en-US" sz="1200" dirty="0" smtClean="0"/>
            <a:t>Transition  FY21 Tables to DLA-Troop Support for procurement  </a:t>
          </a:r>
        </a:p>
        <a:p>
          <a:r>
            <a:rPr lang="en-US" sz="1200" dirty="0" smtClean="0"/>
            <a:t>July/Aug 2020</a:t>
          </a:r>
          <a:endParaRPr lang="en-US" sz="1200" dirty="0"/>
        </a:p>
      </dgm:t>
    </dgm:pt>
    <dgm:pt modelId="{36D3B4FF-0BBE-41BD-8405-39A4C6F87945}" type="parTrans" cxnId="{95F5177A-E8A8-4573-9347-AE024758D18A}">
      <dgm:prSet/>
      <dgm:spPr/>
      <dgm:t>
        <a:bodyPr/>
        <a:lstStyle/>
        <a:p>
          <a:endParaRPr lang="en-US"/>
        </a:p>
      </dgm:t>
    </dgm:pt>
    <dgm:pt modelId="{408BBCB2-F9A2-4B0E-938E-08949B28362B}" type="sibTrans" cxnId="{95F5177A-E8A8-4573-9347-AE024758D18A}">
      <dgm:prSet/>
      <dgm:spPr/>
      <dgm:t>
        <a:bodyPr/>
        <a:lstStyle/>
        <a:p>
          <a:endParaRPr lang="en-US"/>
        </a:p>
      </dgm:t>
    </dgm:pt>
    <dgm:pt modelId="{6DD12FEE-D119-4C9E-8ABF-8CF77C53ACD3}">
      <dgm:prSet custT="1"/>
      <dgm:spPr/>
      <dgm:t>
        <a:bodyPr/>
        <a:lstStyle/>
        <a:p>
          <a:r>
            <a:rPr lang="en-US" sz="1200" dirty="0" smtClean="0"/>
            <a:t>UGR-A Field Evaluation</a:t>
          </a:r>
        </a:p>
        <a:p>
          <a:r>
            <a:rPr lang="en-US" sz="1200" dirty="0" smtClean="0"/>
            <a:t>June 2019</a:t>
          </a:r>
          <a:endParaRPr lang="en-US" sz="1200" dirty="0"/>
        </a:p>
      </dgm:t>
    </dgm:pt>
    <dgm:pt modelId="{C64D1B14-FD00-41E1-93EA-2C200941895E}" type="parTrans" cxnId="{3411FC03-7E2C-4783-8045-705C095A7E9A}">
      <dgm:prSet/>
      <dgm:spPr/>
      <dgm:t>
        <a:bodyPr/>
        <a:lstStyle/>
        <a:p>
          <a:endParaRPr lang="en-US"/>
        </a:p>
      </dgm:t>
    </dgm:pt>
    <dgm:pt modelId="{7D6EF02E-E6BE-40FF-87FE-7ADACB27A0A8}" type="sibTrans" cxnId="{3411FC03-7E2C-4783-8045-705C095A7E9A}">
      <dgm:prSet/>
      <dgm:spPr/>
      <dgm:t>
        <a:bodyPr/>
        <a:lstStyle/>
        <a:p>
          <a:endParaRPr lang="en-US"/>
        </a:p>
      </dgm:t>
    </dgm:pt>
    <dgm:pt modelId="{1D93449D-540C-4964-ACC5-B7517FA1F001}">
      <dgm:prSet custT="1"/>
      <dgm:spPr/>
      <dgm:t>
        <a:bodyPr/>
        <a:lstStyle/>
        <a:p>
          <a:r>
            <a:rPr lang="en-US" sz="1200" dirty="0" smtClean="0"/>
            <a:t>Present Recommend-</a:t>
          </a:r>
          <a:r>
            <a:rPr lang="en-US" sz="1200" dirty="0" err="1" smtClean="0"/>
            <a:t>ations</a:t>
          </a:r>
          <a:r>
            <a:rPr lang="en-US" sz="1200" dirty="0" smtClean="0"/>
            <a:t> to JSORF </a:t>
          </a:r>
        </a:p>
        <a:p>
          <a:r>
            <a:rPr lang="en-US" sz="1200" dirty="0" smtClean="0"/>
            <a:t>February 2020</a:t>
          </a:r>
          <a:endParaRPr lang="en-US" sz="1200" dirty="0"/>
        </a:p>
      </dgm:t>
    </dgm:pt>
    <dgm:pt modelId="{D496623C-1F0A-440B-8316-816C9330A863}" type="parTrans" cxnId="{4762DA48-90B4-4BBB-9ACB-E17DBB5EA829}">
      <dgm:prSet/>
      <dgm:spPr/>
      <dgm:t>
        <a:bodyPr/>
        <a:lstStyle/>
        <a:p>
          <a:endParaRPr lang="en-US"/>
        </a:p>
      </dgm:t>
    </dgm:pt>
    <dgm:pt modelId="{F9F89CA6-AF91-4760-9C7C-E4F3F8E061DC}" type="sibTrans" cxnId="{4762DA48-90B4-4BBB-9ACB-E17DBB5EA829}">
      <dgm:prSet/>
      <dgm:spPr/>
      <dgm:t>
        <a:bodyPr/>
        <a:lstStyle/>
        <a:p>
          <a:endParaRPr lang="en-US"/>
        </a:p>
      </dgm:t>
    </dgm:pt>
    <dgm:pt modelId="{077DE734-072B-4A4E-82D5-6CB252898D67}">
      <dgm:prSet custT="1"/>
      <dgm:spPr/>
      <dgm:t>
        <a:bodyPr/>
        <a:lstStyle/>
        <a:p>
          <a:r>
            <a:rPr lang="en-US" sz="1200" dirty="0" smtClean="0"/>
            <a:t>UGR-A FY21 menus available  for procurement</a:t>
          </a:r>
        </a:p>
        <a:p>
          <a:r>
            <a:rPr lang="en-US" sz="1200" dirty="0" smtClean="0"/>
            <a:t>1 Oct 2020</a:t>
          </a:r>
          <a:endParaRPr lang="en-US" sz="1200" dirty="0"/>
        </a:p>
      </dgm:t>
    </dgm:pt>
    <dgm:pt modelId="{C8611E22-041D-43F3-BE1F-CE0D0E2AFB43}" type="sibTrans" cxnId="{04939B86-4B15-4DA8-96EA-E5CADBAE3850}">
      <dgm:prSet/>
      <dgm:spPr/>
      <dgm:t>
        <a:bodyPr/>
        <a:lstStyle/>
        <a:p>
          <a:endParaRPr lang="en-US"/>
        </a:p>
      </dgm:t>
    </dgm:pt>
    <dgm:pt modelId="{454CE20B-F683-43D8-88AF-0EAD66FA111C}" type="parTrans" cxnId="{04939B86-4B15-4DA8-96EA-E5CADBAE3850}">
      <dgm:prSet/>
      <dgm:spPr/>
      <dgm:t>
        <a:bodyPr/>
        <a:lstStyle/>
        <a:p>
          <a:endParaRPr lang="en-US"/>
        </a:p>
      </dgm:t>
    </dgm:pt>
    <dgm:pt modelId="{615CCA9A-5BAC-47FC-BE24-7377F81E7EDC}">
      <dgm:prSet phldrT="[Text]" custT="1"/>
      <dgm:spPr/>
      <dgm:t>
        <a:bodyPr/>
        <a:lstStyle/>
        <a:p>
          <a:r>
            <a:rPr lang="en-US" sz="1200" dirty="0" smtClean="0"/>
            <a:t>Down-Selection of Potential New Components</a:t>
          </a:r>
        </a:p>
        <a:p>
          <a:r>
            <a:rPr lang="en-US" sz="1200" dirty="0" smtClean="0"/>
            <a:t>April 2019</a:t>
          </a:r>
          <a:endParaRPr lang="en-US" sz="1200" dirty="0"/>
        </a:p>
      </dgm:t>
    </dgm:pt>
    <dgm:pt modelId="{7D2F809B-8543-478D-B1BD-55CFCAB1BDC2}" type="parTrans" cxnId="{745DBFAF-68A9-4C1E-9D0A-6B81A66290A2}">
      <dgm:prSet/>
      <dgm:spPr/>
      <dgm:t>
        <a:bodyPr/>
        <a:lstStyle/>
        <a:p>
          <a:endParaRPr lang="en-US"/>
        </a:p>
      </dgm:t>
    </dgm:pt>
    <dgm:pt modelId="{A1D26E27-EF0B-4516-92B9-086F454C02FB}" type="sibTrans" cxnId="{745DBFAF-68A9-4C1E-9D0A-6B81A66290A2}">
      <dgm:prSet/>
      <dgm:spPr/>
      <dgm:t>
        <a:bodyPr/>
        <a:lstStyle/>
        <a:p>
          <a:endParaRPr lang="en-US"/>
        </a:p>
      </dgm:t>
    </dgm:pt>
    <dgm:pt modelId="{32892CEF-AB97-4272-BC93-9B34FFF81991}" type="pres">
      <dgm:prSet presAssocID="{9C2A5786-DDFC-4C1D-B990-423BD0E5E88A}" presName="CompostProcess" presStyleCnt="0">
        <dgm:presLayoutVars>
          <dgm:dir/>
          <dgm:resizeHandles val="exact"/>
        </dgm:presLayoutVars>
      </dgm:prSet>
      <dgm:spPr/>
    </dgm:pt>
    <dgm:pt modelId="{FE1F82F6-9086-4B1C-9495-057CB7D0542C}" type="pres">
      <dgm:prSet presAssocID="{9C2A5786-DDFC-4C1D-B990-423BD0E5E88A}" presName="arrow" presStyleLbl="bgShp" presStyleIdx="0" presStyleCnt="1" custScaleX="117647" custLinFactNeighborX="139" custLinFactNeighborY="-1235"/>
      <dgm:spPr/>
    </dgm:pt>
    <dgm:pt modelId="{3011AFF9-C2DA-4F21-95F1-DE2CF026BF25}" type="pres">
      <dgm:prSet presAssocID="{9C2A5786-DDFC-4C1D-B990-423BD0E5E88A}" presName="linearProcess" presStyleCnt="0"/>
      <dgm:spPr/>
    </dgm:pt>
    <dgm:pt modelId="{2A8EBB16-0B86-4FF7-81A3-110B349D5FE6}" type="pres">
      <dgm:prSet presAssocID="{E69B7687-EA73-48F4-9E0C-73898C807E77}" presName="textNode" presStyleLbl="node1" presStyleIdx="0" presStyleCnt="7" custScaleX="112663" custScaleY="94828" custLinFactNeighborX="36998" custLinFactNeighborY="0">
        <dgm:presLayoutVars>
          <dgm:bulletEnabled val="1"/>
        </dgm:presLayoutVars>
      </dgm:prSet>
      <dgm:spPr/>
      <dgm:t>
        <a:bodyPr/>
        <a:lstStyle/>
        <a:p>
          <a:endParaRPr lang="en-US"/>
        </a:p>
      </dgm:t>
    </dgm:pt>
    <dgm:pt modelId="{79A7347A-6861-495F-8E1E-DB18C0FCE0EC}" type="pres">
      <dgm:prSet presAssocID="{EA3CF67D-E5F3-48FC-A359-6A50EBDDDC31}" presName="sibTrans" presStyleCnt="0"/>
      <dgm:spPr/>
    </dgm:pt>
    <dgm:pt modelId="{5BD1D45D-81B2-43B0-B88C-B330F2D544D4}" type="pres">
      <dgm:prSet presAssocID="{615CCA9A-5BAC-47FC-BE24-7377F81E7EDC}" presName="textNode" presStyleLbl="node1" presStyleIdx="1" presStyleCnt="7" custScaleX="103580" custScaleY="94828" custLinFactNeighborX="-24589" custLinFactNeighborY="0">
        <dgm:presLayoutVars>
          <dgm:bulletEnabled val="1"/>
        </dgm:presLayoutVars>
      </dgm:prSet>
      <dgm:spPr/>
      <dgm:t>
        <a:bodyPr/>
        <a:lstStyle/>
        <a:p>
          <a:endParaRPr lang="en-US"/>
        </a:p>
      </dgm:t>
    </dgm:pt>
    <dgm:pt modelId="{9C3C5466-8EC8-4D84-9B36-EA9B2EAE26DB}" type="pres">
      <dgm:prSet presAssocID="{A1D26E27-EF0B-4516-92B9-086F454C02FB}" presName="sibTrans" presStyleCnt="0"/>
      <dgm:spPr/>
    </dgm:pt>
    <dgm:pt modelId="{97E9C09E-E779-440D-B28D-A30CC6258DF5}" type="pres">
      <dgm:prSet presAssocID="{6DD12FEE-D119-4C9E-8ABF-8CF77C53ACD3}" presName="textNode" presStyleLbl="node1" presStyleIdx="2" presStyleCnt="7" custScaleX="102626" custScaleY="94828" custLinFactNeighborX="-78792" custLinFactNeighborY="0">
        <dgm:presLayoutVars>
          <dgm:bulletEnabled val="1"/>
        </dgm:presLayoutVars>
      </dgm:prSet>
      <dgm:spPr/>
      <dgm:t>
        <a:bodyPr/>
        <a:lstStyle/>
        <a:p>
          <a:endParaRPr lang="en-US"/>
        </a:p>
      </dgm:t>
    </dgm:pt>
    <dgm:pt modelId="{7C492BB6-30C9-419E-80B7-E403014AF98B}" type="pres">
      <dgm:prSet presAssocID="{7D6EF02E-E6BE-40FF-87FE-7ADACB27A0A8}" presName="sibTrans" presStyleCnt="0"/>
      <dgm:spPr/>
    </dgm:pt>
    <dgm:pt modelId="{55C3E7D0-85F0-433E-8601-50A38EAF41EC}" type="pres">
      <dgm:prSet presAssocID="{1D93449D-540C-4964-ACC5-B7517FA1F001}" presName="textNode" presStyleLbl="node1" presStyleIdx="3" presStyleCnt="7" custScaleX="104144" custScaleY="94828" custLinFactX="-3815" custLinFactNeighborX="-100000" custLinFactNeighborY="0">
        <dgm:presLayoutVars>
          <dgm:bulletEnabled val="1"/>
        </dgm:presLayoutVars>
      </dgm:prSet>
      <dgm:spPr/>
      <dgm:t>
        <a:bodyPr/>
        <a:lstStyle/>
        <a:p>
          <a:endParaRPr lang="en-US"/>
        </a:p>
      </dgm:t>
    </dgm:pt>
    <dgm:pt modelId="{4874C99E-757F-453D-BA65-38459B4C9F1C}" type="pres">
      <dgm:prSet presAssocID="{F9F89CA6-AF91-4760-9C7C-E4F3F8E061DC}" presName="sibTrans" presStyleCnt="0"/>
      <dgm:spPr/>
    </dgm:pt>
    <dgm:pt modelId="{4C9C716D-66C8-447F-86C1-078A3D580F0F}" type="pres">
      <dgm:prSet presAssocID="{A567EF14-E9E5-4386-88B1-5D936208835E}" presName="textNode" presStyleLbl="node1" presStyleIdx="4" presStyleCnt="7" custScaleX="126651" custScaleY="94828" custLinFactX="-16087" custLinFactNeighborX="-100000" custLinFactNeighborY="0">
        <dgm:presLayoutVars>
          <dgm:bulletEnabled val="1"/>
        </dgm:presLayoutVars>
      </dgm:prSet>
      <dgm:spPr/>
      <dgm:t>
        <a:bodyPr/>
        <a:lstStyle/>
        <a:p>
          <a:endParaRPr lang="en-US"/>
        </a:p>
      </dgm:t>
    </dgm:pt>
    <dgm:pt modelId="{0E05A92D-5B88-41E7-A479-90127CC885F8}" type="pres">
      <dgm:prSet presAssocID="{CA486473-EAB6-48C4-8942-E157AFCDB7BA}" presName="sibTrans" presStyleCnt="0"/>
      <dgm:spPr/>
    </dgm:pt>
    <dgm:pt modelId="{8B07BF98-402D-4A21-A85D-CE98F176B450}" type="pres">
      <dgm:prSet presAssocID="{308998D2-CB50-44AB-821F-093685191AE3}" presName="textNode" presStyleLbl="node1" presStyleIdx="5" presStyleCnt="7" custScaleX="103442" custScaleY="98276" custLinFactX="-30258" custLinFactNeighborX="-100000" custLinFactNeighborY="1033">
        <dgm:presLayoutVars>
          <dgm:bulletEnabled val="1"/>
        </dgm:presLayoutVars>
      </dgm:prSet>
      <dgm:spPr/>
      <dgm:t>
        <a:bodyPr/>
        <a:lstStyle/>
        <a:p>
          <a:endParaRPr lang="en-US"/>
        </a:p>
      </dgm:t>
    </dgm:pt>
    <dgm:pt modelId="{D0A071C3-AF88-4717-8D4D-5AF0885561B3}" type="pres">
      <dgm:prSet presAssocID="{408BBCB2-F9A2-4B0E-938E-08949B28362B}" presName="sibTrans" presStyleCnt="0"/>
      <dgm:spPr/>
    </dgm:pt>
    <dgm:pt modelId="{9768D7FC-559A-49F2-B74F-C3C5BD0C4D8C}" type="pres">
      <dgm:prSet presAssocID="{077DE734-072B-4A4E-82D5-6CB252898D67}" presName="textNode" presStyleLbl="node1" presStyleIdx="6" presStyleCnt="7" custScaleX="125797" custScaleY="98276" custLinFactX="-47732" custLinFactNeighborX="-100000" custLinFactNeighborY="779">
        <dgm:presLayoutVars>
          <dgm:bulletEnabled val="1"/>
        </dgm:presLayoutVars>
      </dgm:prSet>
      <dgm:spPr/>
      <dgm:t>
        <a:bodyPr/>
        <a:lstStyle/>
        <a:p>
          <a:endParaRPr lang="en-US"/>
        </a:p>
      </dgm:t>
    </dgm:pt>
  </dgm:ptLst>
  <dgm:cxnLst>
    <dgm:cxn modelId="{711AD9F5-EF95-476E-8965-028A38EB6044}" type="presOf" srcId="{308998D2-CB50-44AB-821F-093685191AE3}" destId="{8B07BF98-402D-4A21-A85D-CE98F176B450}" srcOrd="0" destOrd="0" presId="urn:microsoft.com/office/officeart/2005/8/layout/hProcess9"/>
    <dgm:cxn modelId="{E1B73436-47A3-45CB-BB43-E0D7CD117492}" type="presOf" srcId="{615CCA9A-5BAC-47FC-BE24-7377F81E7EDC}" destId="{5BD1D45D-81B2-43B0-B88C-B330F2D544D4}" srcOrd="0" destOrd="0" presId="urn:microsoft.com/office/officeart/2005/8/layout/hProcess9"/>
    <dgm:cxn modelId="{3411FC03-7E2C-4783-8045-705C095A7E9A}" srcId="{9C2A5786-DDFC-4C1D-B990-423BD0E5E88A}" destId="{6DD12FEE-D119-4C9E-8ABF-8CF77C53ACD3}" srcOrd="2" destOrd="0" parTransId="{C64D1B14-FD00-41E1-93EA-2C200941895E}" sibTransId="{7D6EF02E-E6BE-40FF-87FE-7ADACB27A0A8}"/>
    <dgm:cxn modelId="{745DBFAF-68A9-4C1E-9D0A-6B81A66290A2}" srcId="{9C2A5786-DDFC-4C1D-B990-423BD0E5E88A}" destId="{615CCA9A-5BAC-47FC-BE24-7377F81E7EDC}" srcOrd="1" destOrd="0" parTransId="{7D2F809B-8543-478D-B1BD-55CFCAB1BDC2}" sibTransId="{A1D26E27-EF0B-4516-92B9-086F454C02FB}"/>
    <dgm:cxn modelId="{4762DA48-90B4-4BBB-9ACB-E17DBB5EA829}" srcId="{9C2A5786-DDFC-4C1D-B990-423BD0E5E88A}" destId="{1D93449D-540C-4964-ACC5-B7517FA1F001}" srcOrd="3" destOrd="0" parTransId="{D496623C-1F0A-440B-8316-816C9330A863}" sibTransId="{F9F89CA6-AF91-4760-9C7C-E4F3F8E061DC}"/>
    <dgm:cxn modelId="{D34E3E92-4038-4A18-9327-62DBB5E94D7F}" type="presOf" srcId="{A567EF14-E9E5-4386-88B1-5D936208835E}" destId="{4C9C716D-66C8-447F-86C1-078A3D580F0F}" srcOrd="0" destOrd="0" presId="urn:microsoft.com/office/officeart/2005/8/layout/hProcess9"/>
    <dgm:cxn modelId="{6B0946A6-9588-4034-A4D4-CD26AABC468B}" srcId="{9C2A5786-DDFC-4C1D-B990-423BD0E5E88A}" destId="{E69B7687-EA73-48F4-9E0C-73898C807E77}" srcOrd="0" destOrd="0" parTransId="{64C1A29E-5026-4AED-B481-057C111CE34F}" sibTransId="{EA3CF67D-E5F3-48FC-A359-6A50EBDDDC31}"/>
    <dgm:cxn modelId="{9D16BC13-C9A9-4C03-9574-EF9C7FD6BEB1}" type="presOf" srcId="{6DD12FEE-D119-4C9E-8ABF-8CF77C53ACD3}" destId="{97E9C09E-E779-440D-B28D-A30CC6258DF5}" srcOrd="0" destOrd="0" presId="urn:microsoft.com/office/officeart/2005/8/layout/hProcess9"/>
    <dgm:cxn modelId="{B6EDA65A-7157-453D-BB41-095BDE3EA5D5}" srcId="{9C2A5786-DDFC-4C1D-B990-423BD0E5E88A}" destId="{A567EF14-E9E5-4386-88B1-5D936208835E}" srcOrd="4" destOrd="0" parTransId="{0CBEFAB3-293A-4521-82F6-BF9DB073EC02}" sibTransId="{CA486473-EAB6-48C4-8942-E157AFCDB7BA}"/>
    <dgm:cxn modelId="{1D22A36E-3237-45A9-BABE-4004D6A03B23}" type="presOf" srcId="{E69B7687-EA73-48F4-9E0C-73898C807E77}" destId="{2A8EBB16-0B86-4FF7-81A3-110B349D5FE6}" srcOrd="0" destOrd="0" presId="urn:microsoft.com/office/officeart/2005/8/layout/hProcess9"/>
    <dgm:cxn modelId="{F446F4AE-BEF9-44D5-A889-D1DCB319DF55}" type="presOf" srcId="{9C2A5786-DDFC-4C1D-B990-423BD0E5E88A}" destId="{32892CEF-AB97-4272-BC93-9B34FFF81991}" srcOrd="0" destOrd="0" presId="urn:microsoft.com/office/officeart/2005/8/layout/hProcess9"/>
    <dgm:cxn modelId="{95F5177A-E8A8-4573-9347-AE024758D18A}" srcId="{9C2A5786-DDFC-4C1D-B990-423BD0E5E88A}" destId="{308998D2-CB50-44AB-821F-093685191AE3}" srcOrd="5" destOrd="0" parTransId="{36D3B4FF-0BBE-41BD-8405-39A4C6F87945}" sibTransId="{408BBCB2-F9A2-4B0E-938E-08949B28362B}"/>
    <dgm:cxn modelId="{04939B86-4B15-4DA8-96EA-E5CADBAE3850}" srcId="{9C2A5786-DDFC-4C1D-B990-423BD0E5E88A}" destId="{077DE734-072B-4A4E-82D5-6CB252898D67}" srcOrd="6" destOrd="0" parTransId="{454CE20B-F683-43D8-88AF-0EAD66FA111C}" sibTransId="{C8611E22-041D-43F3-BE1F-CE0D0E2AFB43}"/>
    <dgm:cxn modelId="{4880D867-61E4-4658-9B1F-570E6DC58F36}" type="presOf" srcId="{1D93449D-540C-4964-ACC5-B7517FA1F001}" destId="{55C3E7D0-85F0-433E-8601-50A38EAF41EC}" srcOrd="0" destOrd="0" presId="urn:microsoft.com/office/officeart/2005/8/layout/hProcess9"/>
    <dgm:cxn modelId="{B1B14774-3AFF-46C3-AB84-51CF0FC4523B}" type="presOf" srcId="{077DE734-072B-4A4E-82D5-6CB252898D67}" destId="{9768D7FC-559A-49F2-B74F-C3C5BD0C4D8C}" srcOrd="0" destOrd="0" presId="urn:microsoft.com/office/officeart/2005/8/layout/hProcess9"/>
    <dgm:cxn modelId="{DB2103E4-AF5B-45FD-8420-EE790E356D99}" type="presParOf" srcId="{32892CEF-AB97-4272-BC93-9B34FFF81991}" destId="{FE1F82F6-9086-4B1C-9495-057CB7D0542C}" srcOrd="0" destOrd="0" presId="urn:microsoft.com/office/officeart/2005/8/layout/hProcess9"/>
    <dgm:cxn modelId="{4B7B3D14-C288-4465-A213-2BD72C622FA7}" type="presParOf" srcId="{32892CEF-AB97-4272-BC93-9B34FFF81991}" destId="{3011AFF9-C2DA-4F21-95F1-DE2CF026BF25}" srcOrd="1" destOrd="0" presId="urn:microsoft.com/office/officeart/2005/8/layout/hProcess9"/>
    <dgm:cxn modelId="{0155B497-E1FF-4D12-ACBE-3126B5BC053A}" type="presParOf" srcId="{3011AFF9-C2DA-4F21-95F1-DE2CF026BF25}" destId="{2A8EBB16-0B86-4FF7-81A3-110B349D5FE6}" srcOrd="0" destOrd="0" presId="urn:microsoft.com/office/officeart/2005/8/layout/hProcess9"/>
    <dgm:cxn modelId="{4DDF99DB-31A1-41AB-B3CD-F4C12E11014C}" type="presParOf" srcId="{3011AFF9-C2DA-4F21-95F1-DE2CF026BF25}" destId="{79A7347A-6861-495F-8E1E-DB18C0FCE0EC}" srcOrd="1" destOrd="0" presId="urn:microsoft.com/office/officeart/2005/8/layout/hProcess9"/>
    <dgm:cxn modelId="{C5F35AE8-FDFD-4BE9-86B5-04B5924F79D9}" type="presParOf" srcId="{3011AFF9-C2DA-4F21-95F1-DE2CF026BF25}" destId="{5BD1D45D-81B2-43B0-B88C-B330F2D544D4}" srcOrd="2" destOrd="0" presId="urn:microsoft.com/office/officeart/2005/8/layout/hProcess9"/>
    <dgm:cxn modelId="{4E1C1108-758E-46AE-879B-90AF10AB3958}" type="presParOf" srcId="{3011AFF9-C2DA-4F21-95F1-DE2CF026BF25}" destId="{9C3C5466-8EC8-4D84-9B36-EA9B2EAE26DB}" srcOrd="3" destOrd="0" presId="urn:microsoft.com/office/officeart/2005/8/layout/hProcess9"/>
    <dgm:cxn modelId="{75EA4040-5014-40E3-BDDB-DD498B5B4149}" type="presParOf" srcId="{3011AFF9-C2DA-4F21-95F1-DE2CF026BF25}" destId="{97E9C09E-E779-440D-B28D-A30CC6258DF5}" srcOrd="4" destOrd="0" presId="urn:microsoft.com/office/officeart/2005/8/layout/hProcess9"/>
    <dgm:cxn modelId="{E36281E7-D8F8-4082-B409-E6FC9F86C31C}" type="presParOf" srcId="{3011AFF9-C2DA-4F21-95F1-DE2CF026BF25}" destId="{7C492BB6-30C9-419E-80B7-E403014AF98B}" srcOrd="5" destOrd="0" presId="urn:microsoft.com/office/officeart/2005/8/layout/hProcess9"/>
    <dgm:cxn modelId="{23BC5B87-88B9-45E3-B060-1127306594E8}" type="presParOf" srcId="{3011AFF9-C2DA-4F21-95F1-DE2CF026BF25}" destId="{55C3E7D0-85F0-433E-8601-50A38EAF41EC}" srcOrd="6" destOrd="0" presId="urn:microsoft.com/office/officeart/2005/8/layout/hProcess9"/>
    <dgm:cxn modelId="{3F251E71-8E39-4D82-840B-22A045F193A3}" type="presParOf" srcId="{3011AFF9-C2DA-4F21-95F1-DE2CF026BF25}" destId="{4874C99E-757F-453D-BA65-38459B4C9F1C}" srcOrd="7" destOrd="0" presId="urn:microsoft.com/office/officeart/2005/8/layout/hProcess9"/>
    <dgm:cxn modelId="{29DA0E29-5609-4B1F-9981-C887CE67DECB}" type="presParOf" srcId="{3011AFF9-C2DA-4F21-95F1-DE2CF026BF25}" destId="{4C9C716D-66C8-447F-86C1-078A3D580F0F}" srcOrd="8" destOrd="0" presId="urn:microsoft.com/office/officeart/2005/8/layout/hProcess9"/>
    <dgm:cxn modelId="{040DEB29-F7B0-43D7-B225-7E404E1AC4C1}" type="presParOf" srcId="{3011AFF9-C2DA-4F21-95F1-DE2CF026BF25}" destId="{0E05A92D-5B88-41E7-A479-90127CC885F8}" srcOrd="9" destOrd="0" presId="urn:microsoft.com/office/officeart/2005/8/layout/hProcess9"/>
    <dgm:cxn modelId="{8A14F0F7-5142-475C-9BBE-7A74A07991DD}" type="presParOf" srcId="{3011AFF9-C2DA-4F21-95F1-DE2CF026BF25}" destId="{8B07BF98-402D-4A21-A85D-CE98F176B450}" srcOrd="10" destOrd="0" presId="urn:microsoft.com/office/officeart/2005/8/layout/hProcess9"/>
    <dgm:cxn modelId="{151F1D9A-9B91-4D81-8108-7D786BAB5C7C}" type="presParOf" srcId="{3011AFF9-C2DA-4F21-95F1-DE2CF026BF25}" destId="{D0A071C3-AF88-4717-8D4D-5AF0885561B3}" srcOrd="11" destOrd="0" presId="urn:microsoft.com/office/officeart/2005/8/layout/hProcess9"/>
    <dgm:cxn modelId="{1E9A014E-65CF-4C44-80F7-C8D28D361FF7}" type="presParOf" srcId="{3011AFF9-C2DA-4F21-95F1-DE2CF026BF25}" destId="{9768D7FC-559A-49F2-B74F-C3C5BD0C4D8C}"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980E5-F8DD-4731-A478-D81C9847C08E}">
      <dsp:nvSpPr>
        <dsp:cNvPr id="0" name=""/>
        <dsp:cNvSpPr/>
      </dsp:nvSpPr>
      <dsp:spPr>
        <a:xfrm>
          <a:off x="0" y="22706"/>
          <a:ext cx="4062984" cy="158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Warfighter Down- selection Process</a:t>
          </a:r>
          <a:endParaRPr lang="en-US" sz="2300" kern="1200" dirty="0"/>
        </a:p>
      </dsp:txBody>
      <dsp:txXfrm>
        <a:off x="0" y="22706"/>
        <a:ext cx="4062984" cy="1584000"/>
      </dsp:txXfrm>
    </dsp:sp>
    <dsp:sp modelId="{5FA2DAB0-EF69-4129-8A13-938CB92EA348}">
      <dsp:nvSpPr>
        <dsp:cNvPr id="0" name=""/>
        <dsp:cNvSpPr/>
      </dsp:nvSpPr>
      <dsp:spPr>
        <a:xfrm>
          <a:off x="0" y="1606706"/>
          <a:ext cx="4062984" cy="30949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u="sng" kern="1200" dirty="0" smtClean="0"/>
            <a:t>Purpose</a:t>
          </a:r>
          <a:r>
            <a:rPr lang="en-US" sz="2300" kern="1200" dirty="0" smtClean="0"/>
            <a:t>: To obtain Warfighter acceptance data on potential new ration components or concepts and down- select items to be included in the Warfighter Field Evaluation</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Down-selection testing to be conducted April 2019</a:t>
          </a:r>
          <a:endParaRPr lang="en-US" sz="2300" kern="1200" dirty="0"/>
        </a:p>
      </dsp:txBody>
      <dsp:txXfrm>
        <a:off x="0" y="1606706"/>
        <a:ext cx="4062984" cy="3094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45E8A-AD8A-4F51-BA09-E8F430DF87B6}">
      <dsp:nvSpPr>
        <dsp:cNvPr id="0" name=""/>
        <dsp:cNvSpPr/>
      </dsp:nvSpPr>
      <dsp:spPr>
        <a:xfrm>
          <a:off x="0" y="172799"/>
          <a:ext cx="3810000" cy="152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Warfighter Operational Field Evaluation</a:t>
          </a:r>
          <a:endParaRPr lang="en-US" sz="2300" kern="1200" dirty="0"/>
        </a:p>
      </dsp:txBody>
      <dsp:txXfrm>
        <a:off x="0" y="172799"/>
        <a:ext cx="3810000" cy="1524000"/>
      </dsp:txXfrm>
    </dsp:sp>
    <dsp:sp modelId="{9BFF0069-42A9-4696-A48A-FB2AA14809B3}">
      <dsp:nvSpPr>
        <dsp:cNvPr id="0" name=""/>
        <dsp:cNvSpPr/>
      </dsp:nvSpPr>
      <dsp:spPr>
        <a:xfrm>
          <a:off x="0" y="1696800"/>
          <a:ext cx="3810000"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u="sng" kern="1200" dirty="0" smtClean="0"/>
            <a:t>Purpose</a:t>
          </a:r>
          <a:r>
            <a:rPr lang="en-US" sz="2300" kern="1200" dirty="0" smtClean="0"/>
            <a:t>: To obtain Warfighter acceptance data on a menu and its components in an operational environment</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June 2019</a:t>
          </a:r>
          <a:endParaRPr lang="en-US" sz="2300" kern="1200" dirty="0"/>
        </a:p>
      </dsp:txBody>
      <dsp:txXfrm>
        <a:off x="0" y="1696800"/>
        <a:ext cx="3810000"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F82F6-9086-4B1C-9495-057CB7D0542C}">
      <dsp:nvSpPr>
        <dsp:cNvPr id="0" name=""/>
        <dsp:cNvSpPr/>
      </dsp:nvSpPr>
      <dsp:spPr>
        <a:xfrm>
          <a:off x="4" y="0"/>
          <a:ext cx="9143995" cy="44196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EBB16-0B86-4FF7-81A3-110B349D5FE6}">
      <dsp:nvSpPr>
        <dsp:cNvPr id="0" name=""/>
        <dsp:cNvSpPr/>
      </dsp:nvSpPr>
      <dsp:spPr>
        <a:xfrm>
          <a:off x="68366" y="1371596"/>
          <a:ext cx="1171036" cy="16764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Potential New Components to Natick</a:t>
          </a:r>
        </a:p>
        <a:p>
          <a:pPr lvl="0" algn="ctr" defTabSz="533400">
            <a:lnSpc>
              <a:spcPct val="90000"/>
            </a:lnSpc>
            <a:spcBef>
              <a:spcPct val="0"/>
            </a:spcBef>
            <a:spcAft>
              <a:spcPct val="35000"/>
            </a:spcAft>
          </a:pPr>
          <a:r>
            <a:rPr lang="en-US" sz="1200" kern="1200" dirty="0" smtClean="0"/>
            <a:t>1 Feb 2019</a:t>
          </a:r>
          <a:endParaRPr lang="en-US" sz="1200" kern="1200" dirty="0"/>
        </a:p>
      </dsp:txBody>
      <dsp:txXfrm>
        <a:off x="125531" y="1428761"/>
        <a:ext cx="1056706" cy="1562077"/>
      </dsp:txXfrm>
    </dsp:sp>
    <dsp:sp modelId="{5BD1D45D-81B2-43B0-B88C-B330F2D544D4}">
      <dsp:nvSpPr>
        <dsp:cNvPr id="0" name=""/>
        <dsp:cNvSpPr/>
      </dsp:nvSpPr>
      <dsp:spPr>
        <a:xfrm>
          <a:off x="1305948" y="1371596"/>
          <a:ext cx="1076626" cy="1676407"/>
        </a:xfrm>
        <a:prstGeom prst="roundRect">
          <a:avLst/>
        </a:prstGeom>
        <a:solidFill>
          <a:schemeClr val="accent4">
            <a:hueOff val="-300025"/>
            <a:satOff val="11111"/>
            <a:lumOff val="-1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Down-Selection of Potential New Components</a:t>
          </a:r>
        </a:p>
        <a:p>
          <a:pPr lvl="0" algn="ctr" defTabSz="533400">
            <a:lnSpc>
              <a:spcPct val="90000"/>
            </a:lnSpc>
            <a:spcBef>
              <a:spcPct val="0"/>
            </a:spcBef>
            <a:spcAft>
              <a:spcPct val="35000"/>
            </a:spcAft>
          </a:pPr>
          <a:r>
            <a:rPr lang="en-US" sz="1200" kern="1200" dirty="0" smtClean="0"/>
            <a:t>April 2019</a:t>
          </a:r>
          <a:endParaRPr lang="en-US" sz="1200" kern="1200" dirty="0"/>
        </a:p>
      </dsp:txBody>
      <dsp:txXfrm>
        <a:off x="1358505" y="1424153"/>
        <a:ext cx="971512" cy="1571293"/>
      </dsp:txXfrm>
    </dsp:sp>
    <dsp:sp modelId="{97E9C09E-E779-440D-B28D-A30CC6258DF5}">
      <dsp:nvSpPr>
        <dsp:cNvPr id="0" name=""/>
        <dsp:cNvSpPr/>
      </dsp:nvSpPr>
      <dsp:spPr>
        <a:xfrm>
          <a:off x="2461911" y="1371596"/>
          <a:ext cx="1066710" cy="1676407"/>
        </a:xfrm>
        <a:prstGeom prst="roundRect">
          <a:avLst/>
        </a:prstGeom>
        <a:solidFill>
          <a:schemeClr val="accent4">
            <a:hueOff val="-600049"/>
            <a:satOff val="22221"/>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UGR-A Field Evaluation</a:t>
          </a:r>
        </a:p>
        <a:p>
          <a:pPr lvl="0" algn="ctr" defTabSz="533400">
            <a:lnSpc>
              <a:spcPct val="90000"/>
            </a:lnSpc>
            <a:spcBef>
              <a:spcPct val="0"/>
            </a:spcBef>
            <a:spcAft>
              <a:spcPct val="35000"/>
            </a:spcAft>
          </a:pPr>
          <a:r>
            <a:rPr lang="en-US" sz="1200" kern="1200" dirty="0" smtClean="0"/>
            <a:t>June 2019</a:t>
          </a:r>
          <a:endParaRPr lang="en-US" sz="1200" kern="1200" dirty="0"/>
        </a:p>
      </dsp:txBody>
      <dsp:txXfrm>
        <a:off x="2513983" y="1423668"/>
        <a:ext cx="962566" cy="1572263"/>
      </dsp:txXfrm>
    </dsp:sp>
    <dsp:sp modelId="{55C3E7D0-85F0-433E-8601-50A38EAF41EC}">
      <dsp:nvSpPr>
        <dsp:cNvPr id="0" name=""/>
        <dsp:cNvSpPr/>
      </dsp:nvSpPr>
      <dsp:spPr>
        <a:xfrm>
          <a:off x="3625464" y="1371596"/>
          <a:ext cx="1082489" cy="1676407"/>
        </a:xfrm>
        <a:prstGeom prst="roundRect">
          <a:avLst/>
        </a:prstGeom>
        <a:solidFill>
          <a:schemeClr val="accent4">
            <a:hueOff val="-900074"/>
            <a:satOff val="33332"/>
            <a:lumOff val="-4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Present Recommend-</a:t>
          </a:r>
          <a:r>
            <a:rPr lang="en-US" sz="1200" kern="1200" dirty="0" err="1" smtClean="0"/>
            <a:t>ations</a:t>
          </a:r>
          <a:r>
            <a:rPr lang="en-US" sz="1200" kern="1200" dirty="0" smtClean="0"/>
            <a:t> to JSORF </a:t>
          </a:r>
        </a:p>
        <a:p>
          <a:pPr lvl="0" algn="ctr" defTabSz="533400">
            <a:lnSpc>
              <a:spcPct val="90000"/>
            </a:lnSpc>
            <a:spcBef>
              <a:spcPct val="0"/>
            </a:spcBef>
            <a:spcAft>
              <a:spcPct val="35000"/>
            </a:spcAft>
          </a:pPr>
          <a:r>
            <a:rPr lang="en-US" sz="1200" kern="1200" dirty="0" smtClean="0"/>
            <a:t>February 2020</a:t>
          </a:r>
          <a:endParaRPr lang="en-US" sz="1200" kern="1200" dirty="0"/>
        </a:p>
      </dsp:txBody>
      <dsp:txXfrm>
        <a:off x="3678307" y="1424439"/>
        <a:ext cx="976803" cy="1570721"/>
      </dsp:txXfrm>
    </dsp:sp>
    <dsp:sp modelId="{4C9C716D-66C8-447F-86C1-078A3D580F0F}">
      <dsp:nvSpPr>
        <dsp:cNvPr id="0" name=""/>
        <dsp:cNvSpPr/>
      </dsp:nvSpPr>
      <dsp:spPr>
        <a:xfrm>
          <a:off x="4753632" y="1371596"/>
          <a:ext cx="1316430" cy="1676407"/>
        </a:xfrm>
        <a:prstGeom prst="roundRect">
          <a:avLst/>
        </a:prstGeom>
        <a:solidFill>
          <a:schemeClr val="accent4">
            <a:hueOff val="-1200099"/>
            <a:satOff val="44442"/>
            <a:lumOff val="-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 &amp; Coordinate FY21 Table I (menus) and Table II (requirements) April/May 2020 </a:t>
          </a:r>
          <a:endParaRPr lang="en-US" sz="1200" kern="1200" dirty="0"/>
        </a:p>
      </dsp:txBody>
      <dsp:txXfrm>
        <a:off x="4817895" y="1435859"/>
        <a:ext cx="1187904" cy="1547881"/>
      </dsp:txXfrm>
    </dsp:sp>
    <dsp:sp modelId="{8B07BF98-402D-4A21-A85D-CE98F176B450}">
      <dsp:nvSpPr>
        <dsp:cNvPr id="0" name=""/>
        <dsp:cNvSpPr/>
      </dsp:nvSpPr>
      <dsp:spPr>
        <a:xfrm>
          <a:off x="6096003" y="1359380"/>
          <a:ext cx="1075192" cy="1737362"/>
        </a:xfrm>
        <a:prstGeom prst="roundRect">
          <a:avLst/>
        </a:prstGeom>
        <a:solidFill>
          <a:schemeClr val="accent4">
            <a:hueOff val="-1500123"/>
            <a:satOff val="55553"/>
            <a:lumOff val="-83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Transition  FY21 Tables to DLA-Troop Support for procurement  </a:t>
          </a:r>
        </a:p>
        <a:p>
          <a:pPr lvl="0" algn="ctr" defTabSz="533400">
            <a:lnSpc>
              <a:spcPct val="90000"/>
            </a:lnSpc>
            <a:spcBef>
              <a:spcPct val="0"/>
            </a:spcBef>
            <a:spcAft>
              <a:spcPct val="35000"/>
            </a:spcAft>
          </a:pPr>
          <a:r>
            <a:rPr lang="en-US" sz="1200" kern="1200" dirty="0" smtClean="0"/>
            <a:t>July/Aug 2020</a:t>
          </a:r>
          <a:endParaRPr lang="en-US" sz="1200" kern="1200" dirty="0"/>
        </a:p>
      </dsp:txBody>
      <dsp:txXfrm>
        <a:off x="6148490" y="1411867"/>
        <a:ext cx="970218" cy="1632388"/>
      </dsp:txXfrm>
    </dsp:sp>
    <dsp:sp modelId="{9768D7FC-559A-49F2-B74F-C3C5BD0C4D8C}">
      <dsp:nvSpPr>
        <dsp:cNvPr id="0" name=""/>
        <dsp:cNvSpPr/>
      </dsp:nvSpPr>
      <dsp:spPr>
        <a:xfrm>
          <a:off x="7162804" y="1354890"/>
          <a:ext cx="1307553" cy="1737362"/>
        </a:xfrm>
        <a:prstGeom prst="roundRect">
          <a:avLst/>
        </a:prstGeom>
        <a:solidFill>
          <a:schemeClr val="accent4">
            <a:hueOff val="-1800148"/>
            <a:satOff val="66663"/>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UGR-A FY21 menus available  for procurement</a:t>
          </a:r>
        </a:p>
        <a:p>
          <a:pPr lvl="0" algn="ctr" defTabSz="533400">
            <a:lnSpc>
              <a:spcPct val="90000"/>
            </a:lnSpc>
            <a:spcBef>
              <a:spcPct val="0"/>
            </a:spcBef>
            <a:spcAft>
              <a:spcPct val="35000"/>
            </a:spcAft>
          </a:pPr>
          <a:r>
            <a:rPr lang="en-US" sz="1200" kern="1200" dirty="0" smtClean="0"/>
            <a:t>1 Oct 2020</a:t>
          </a:r>
          <a:endParaRPr lang="en-US" sz="1200" kern="1200" dirty="0"/>
        </a:p>
      </dsp:txBody>
      <dsp:txXfrm>
        <a:off x="7226633" y="1418719"/>
        <a:ext cx="1179895" cy="16097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04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036556" cy="463541"/>
          </a:xfrm>
          <a:prstGeom prst="rect">
            <a:avLst/>
          </a:prstGeom>
          <a:noFill/>
          <a:ln w="9525">
            <a:noFill/>
            <a:miter lim="800000"/>
            <a:headEnd/>
            <a:tailEnd/>
          </a:ln>
        </p:spPr>
        <p:txBody>
          <a:bodyPr vert="horz" wrap="square" lIns="93084" tIns="46543" rIns="93084" bIns="46543" numCol="1" anchor="t" anchorCtr="0" compatLnSpc="1">
            <a:prstTxWarp prst="textNoShape">
              <a:avLst/>
            </a:prstTxWarp>
          </a:bodyPr>
          <a:lstStyle>
            <a:lvl1pPr defTabSz="930159" eaLnBrk="0" hangingPunct="0">
              <a:lnSpc>
                <a:spcPct val="100000"/>
              </a:lnSpc>
              <a:spcAft>
                <a:spcPct val="0"/>
              </a:spcAft>
              <a:buClrTx/>
              <a:defRPr sz="1200" b="0">
                <a:ea typeface="ＭＳ Ｐゴシック" pitchFamily="1" charset="-128"/>
                <a:cs typeface="Arial" charset="0"/>
              </a:defRPr>
            </a:lvl1pPr>
          </a:lstStyle>
          <a:p>
            <a:pPr>
              <a:defRPr/>
            </a:pPr>
            <a:endParaRPr lang="en-US" dirty="0"/>
          </a:p>
        </p:txBody>
      </p:sp>
      <p:sp>
        <p:nvSpPr>
          <p:cNvPr id="6147" name="Rectangle 3"/>
          <p:cNvSpPr>
            <a:spLocks noGrp="1" noChangeArrowheads="1"/>
          </p:cNvSpPr>
          <p:nvPr>
            <p:ph type="dt" idx="1"/>
          </p:nvPr>
        </p:nvSpPr>
        <p:spPr bwMode="auto">
          <a:xfrm>
            <a:off x="3973844" y="2"/>
            <a:ext cx="3036556" cy="463541"/>
          </a:xfrm>
          <a:prstGeom prst="rect">
            <a:avLst/>
          </a:prstGeom>
          <a:noFill/>
          <a:ln w="9525">
            <a:noFill/>
            <a:miter lim="800000"/>
            <a:headEnd/>
            <a:tailEnd/>
          </a:ln>
        </p:spPr>
        <p:txBody>
          <a:bodyPr vert="horz" wrap="square" lIns="93084" tIns="46543" rIns="93084" bIns="46543" numCol="1" anchor="t" anchorCtr="0" compatLnSpc="1">
            <a:prstTxWarp prst="textNoShape">
              <a:avLst/>
            </a:prstTxWarp>
          </a:bodyPr>
          <a:lstStyle>
            <a:lvl1pPr algn="r" defTabSz="930159" eaLnBrk="0" hangingPunct="0">
              <a:lnSpc>
                <a:spcPct val="100000"/>
              </a:lnSpc>
              <a:spcAft>
                <a:spcPct val="0"/>
              </a:spcAft>
              <a:buClrTx/>
              <a:defRPr sz="1200" b="0">
                <a:ea typeface="ＭＳ Ｐゴシック" pitchFamily="1" charset="-128"/>
                <a:cs typeface="Arial"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4078" y="4416430"/>
            <a:ext cx="5142244" cy="4181462"/>
          </a:xfrm>
          <a:prstGeom prst="rect">
            <a:avLst/>
          </a:prstGeom>
          <a:noFill/>
          <a:ln w="9525">
            <a:noFill/>
            <a:miter lim="800000"/>
            <a:headEnd/>
            <a:tailEnd/>
          </a:ln>
        </p:spPr>
        <p:txBody>
          <a:bodyPr vert="horz" wrap="square" lIns="93084" tIns="46543" rIns="93084" bIns="465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2863"/>
            <a:ext cx="3036556" cy="463541"/>
          </a:xfrm>
          <a:prstGeom prst="rect">
            <a:avLst/>
          </a:prstGeom>
          <a:noFill/>
          <a:ln w="9525">
            <a:noFill/>
            <a:miter lim="800000"/>
            <a:headEnd/>
            <a:tailEnd/>
          </a:ln>
        </p:spPr>
        <p:txBody>
          <a:bodyPr vert="horz" wrap="square" lIns="93084" tIns="46543" rIns="93084" bIns="46543" numCol="1" anchor="b" anchorCtr="0" compatLnSpc="1">
            <a:prstTxWarp prst="textNoShape">
              <a:avLst/>
            </a:prstTxWarp>
          </a:bodyPr>
          <a:lstStyle>
            <a:lvl1pPr defTabSz="930159" eaLnBrk="0" hangingPunct="0">
              <a:lnSpc>
                <a:spcPct val="100000"/>
              </a:lnSpc>
              <a:spcAft>
                <a:spcPct val="0"/>
              </a:spcAft>
              <a:buClrTx/>
              <a:defRPr sz="1200" b="0">
                <a:ea typeface="ＭＳ Ｐゴシック" pitchFamily="1" charset="-128"/>
                <a:cs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3844" y="8832863"/>
            <a:ext cx="3036556" cy="463541"/>
          </a:xfrm>
          <a:prstGeom prst="rect">
            <a:avLst/>
          </a:prstGeom>
          <a:noFill/>
          <a:ln w="9525">
            <a:noFill/>
            <a:miter lim="800000"/>
            <a:headEnd/>
            <a:tailEnd/>
          </a:ln>
        </p:spPr>
        <p:txBody>
          <a:bodyPr vert="horz" wrap="square" lIns="93084" tIns="46543" rIns="93084" bIns="46543" numCol="1" anchor="b" anchorCtr="0" compatLnSpc="1">
            <a:prstTxWarp prst="textNoShape">
              <a:avLst/>
            </a:prstTxWarp>
          </a:bodyPr>
          <a:lstStyle>
            <a:lvl1pPr algn="r" defTabSz="930159" eaLnBrk="0" hangingPunct="0">
              <a:lnSpc>
                <a:spcPct val="100000"/>
              </a:lnSpc>
              <a:spcAft>
                <a:spcPct val="0"/>
              </a:spcAft>
              <a:buClrTx/>
              <a:defRPr sz="1200" b="0">
                <a:ea typeface="ＭＳ Ｐゴシック" pitchFamily="1" charset="-128"/>
                <a:cs typeface="Arial" charset="0"/>
              </a:defRPr>
            </a:lvl1pPr>
          </a:lstStyle>
          <a:p>
            <a:pPr>
              <a:defRPr/>
            </a:pPr>
            <a:fld id="{D20C6C8A-034A-4F88-923E-E608A6E236C5}" type="slidenum">
              <a:rPr lang="en-US"/>
              <a:pPr>
                <a:defRPr/>
              </a:pPr>
              <a:t>‹#›</a:t>
            </a:fld>
            <a:endParaRPr lang="en-US" dirty="0"/>
          </a:p>
        </p:txBody>
      </p:sp>
    </p:spTree>
    <p:extLst>
      <p:ext uri="{BB962C8B-B14F-4D97-AF65-F5344CB8AC3E}">
        <p14:creationId xmlns:p14="http://schemas.microsoft.com/office/powerpoint/2010/main" val="1923381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CE44EB-412E-42C2-9825-8DB8982B5B0F}"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64623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8436" name="Slide Number Placeholder 3"/>
          <p:cNvSpPr>
            <a:spLocks noGrp="1"/>
          </p:cNvSpPr>
          <p:nvPr>
            <p:ph type="sldNum" sz="quarter" idx="5"/>
          </p:nvPr>
        </p:nvSpPr>
        <p:spPr>
          <a:noFill/>
        </p:spPr>
        <p:txBody>
          <a:bodyPr/>
          <a:lstStyle/>
          <a:p>
            <a:fld id="{21BC2D99-D5C8-46EE-9790-3C8F38E62C02}" type="slidenum">
              <a:rPr lang="en-US" smtClean="0">
                <a:latin typeface="Arial" charset="0"/>
              </a:rPr>
              <a:pPr/>
              <a:t>2</a:t>
            </a:fld>
            <a:endParaRPr lang="en-US" smtClean="0">
              <a:latin typeface="Arial" charset="0"/>
            </a:endParaRPr>
          </a:p>
        </p:txBody>
      </p:sp>
    </p:spTree>
    <p:extLst>
      <p:ext uri="{BB962C8B-B14F-4D97-AF65-F5344CB8AC3E}">
        <p14:creationId xmlns:p14="http://schemas.microsoft.com/office/powerpoint/2010/main" val="257777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0C6C8A-034A-4F88-923E-E608A6E236C5}" type="slidenum">
              <a:rPr lang="en-US" smtClean="0"/>
              <a:pPr>
                <a:defRPr/>
              </a:pPr>
              <a:t>3</a:t>
            </a:fld>
            <a:endParaRPr lang="en-US" dirty="0"/>
          </a:p>
        </p:txBody>
      </p:sp>
    </p:spTree>
    <p:extLst>
      <p:ext uri="{BB962C8B-B14F-4D97-AF65-F5344CB8AC3E}">
        <p14:creationId xmlns:p14="http://schemas.microsoft.com/office/powerpoint/2010/main" val="67421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0C6C8A-034A-4F88-923E-E608A6E236C5}" type="slidenum">
              <a:rPr lang="en-US" smtClean="0"/>
              <a:pPr>
                <a:defRPr/>
              </a:pPr>
              <a:t>4</a:t>
            </a:fld>
            <a:endParaRPr lang="en-US" dirty="0"/>
          </a:p>
        </p:txBody>
      </p:sp>
    </p:spTree>
    <p:extLst>
      <p:ext uri="{BB962C8B-B14F-4D97-AF65-F5344CB8AC3E}">
        <p14:creationId xmlns:p14="http://schemas.microsoft.com/office/powerpoint/2010/main" val="188178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0C6C8A-034A-4F88-923E-E608A6E236C5}" type="slidenum">
              <a:rPr lang="en-US" smtClean="0"/>
              <a:pPr>
                <a:defRPr/>
              </a:pPr>
              <a:t>8</a:t>
            </a:fld>
            <a:endParaRPr lang="en-US" dirty="0"/>
          </a:p>
        </p:txBody>
      </p:sp>
    </p:spTree>
    <p:extLst>
      <p:ext uri="{BB962C8B-B14F-4D97-AF65-F5344CB8AC3E}">
        <p14:creationId xmlns:p14="http://schemas.microsoft.com/office/powerpoint/2010/main" val="391461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0C6C8A-034A-4F88-923E-E608A6E236C5}" type="slidenum">
              <a:rPr lang="en-US" smtClean="0"/>
              <a:pPr>
                <a:defRPr/>
              </a:pPr>
              <a:t>11</a:t>
            </a:fld>
            <a:endParaRPr lang="en-US" dirty="0"/>
          </a:p>
        </p:txBody>
      </p:sp>
    </p:spTree>
    <p:extLst>
      <p:ext uri="{BB962C8B-B14F-4D97-AF65-F5344CB8AC3E}">
        <p14:creationId xmlns:p14="http://schemas.microsoft.com/office/powerpoint/2010/main" val="182597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pPr defTabSz="928668"/>
            <a:fld id="{956BDB9F-E5E7-4E3D-B2E5-6E99FE766D00}" type="slidenum">
              <a:rPr lang="en-US" smtClean="0">
                <a:ea typeface="ＭＳ Ｐゴシック" pitchFamily="34" charset="-128"/>
              </a:rPr>
              <a:pPr defTabSz="928668"/>
              <a:t>12</a:t>
            </a:fld>
            <a:endParaRPr lang="en-US" dirty="0" smtClean="0">
              <a:ea typeface="ＭＳ Ｐゴシック" pitchFamily="34" charset="-128"/>
            </a:endParaRPr>
          </a:p>
        </p:txBody>
      </p:sp>
    </p:spTree>
    <p:extLst>
      <p:ext uri="{BB962C8B-B14F-4D97-AF65-F5344CB8AC3E}">
        <p14:creationId xmlns:p14="http://schemas.microsoft.com/office/powerpoint/2010/main" val="95469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0C6C8A-034A-4F88-923E-E608A6E236C5}" type="slidenum">
              <a:rPr lang="en-US" smtClean="0"/>
              <a:pPr>
                <a:defRPr/>
              </a:pPr>
              <a:t>13</a:t>
            </a:fld>
            <a:endParaRPr lang="en-US" dirty="0"/>
          </a:p>
        </p:txBody>
      </p:sp>
    </p:spTree>
    <p:extLst>
      <p:ext uri="{BB962C8B-B14F-4D97-AF65-F5344CB8AC3E}">
        <p14:creationId xmlns:p14="http://schemas.microsoft.com/office/powerpoint/2010/main" val="386286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w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02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943600"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95400"/>
            <a:ext cx="8077200" cy="5105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67644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9436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0"/>
            <a:ext cx="3962400"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962400" cy="5105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12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172200" y="6191250"/>
            <a:ext cx="2476500" cy="476250"/>
          </a:xfrm>
          <a:prstGeom prst="rect">
            <a:avLst/>
          </a:prstGeom>
        </p:spPr>
        <p:txBody>
          <a:bodyPr/>
          <a:lstStyle/>
          <a:p>
            <a:endParaRPr lang="en-US" dirty="0"/>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D05B4E8-D4D0-47B1-9E06-3F35620EB8DA}"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004558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0"/>
            <a:ext cx="8077200" cy="640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0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5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11" descr="PPTSoldierBackground.pn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0" y="2590800"/>
            <a:ext cx="9144000" cy="2133600"/>
          </a:xfrm>
          <a:prstGeom prst="rect">
            <a:avLst/>
          </a:prstGeom>
          <a:gradFill>
            <a:gsLst>
              <a:gs pos="0">
                <a:srgbClr val="DFB63A"/>
              </a:gs>
              <a:gs pos="70000">
                <a:srgbClr val="CD941B"/>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4267200"/>
            <a:ext cx="9144000" cy="457200"/>
          </a:xfrm>
          <a:prstGeom prst="rect">
            <a:avLst/>
          </a:prstGeom>
          <a:gradFill>
            <a:gsLst>
              <a:gs pos="0">
                <a:srgbClr val="DFB63A">
                  <a:alpha val="59000"/>
                </a:srgbClr>
              </a:gs>
              <a:gs pos="50000">
                <a:srgbClr val="CD941B">
                  <a:alpha val="72000"/>
                </a:srgbClr>
              </a:gs>
            </a:gsLst>
            <a:lin ang="0" scaled="0"/>
          </a:gradFill>
          <a:ln>
            <a:noFill/>
          </a:ln>
          <a:effectLst>
            <a:outerShdw blurRad="25400" dist="25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6629400"/>
            <a:ext cx="9144000" cy="228600"/>
          </a:xfrm>
          <a:prstGeom prst="rect">
            <a:avLst/>
          </a:prstGeom>
          <a:gradFill>
            <a:gsLst>
              <a:gs pos="0">
                <a:srgbClr val="DFB63A"/>
              </a:gs>
              <a:gs pos="70000">
                <a:srgbClr val="CD941B"/>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9" descr="DoD_CFP_WhiteTxt.png"/>
          <p:cNvPicPr>
            <a:picLocks noChangeAspect="1"/>
          </p:cNvPicPr>
          <p:nvPr/>
        </p:nvPicPr>
        <p:blipFill>
          <a:blip r:embed="rId3" cstate="screen"/>
          <a:stretch>
            <a:fillRect/>
          </a:stretch>
        </p:blipFill>
        <p:spPr>
          <a:xfrm>
            <a:off x="920750" y="1679575"/>
            <a:ext cx="2932113" cy="2528888"/>
          </a:xfrm>
          <a:prstGeom prst="rect">
            <a:avLst/>
          </a:prstGeom>
          <a:effectLst>
            <a:outerShdw blurRad="50800" dist="38100" dir="2700000" algn="tl" rotWithShape="0">
              <a:schemeClr val="tx1"/>
            </a:outerShdw>
          </a:effectLst>
        </p:spPr>
      </p:pic>
      <p:pic>
        <p:nvPicPr>
          <p:cNvPr id="11" name="Picture 10" descr="logo_us_army_newgold.png"/>
          <p:cNvPicPr>
            <a:picLocks noChangeAspect="1"/>
          </p:cNvPicPr>
          <p:nvPr/>
        </p:nvPicPr>
        <p:blipFill>
          <a:blip r:embed="rId4" cstate="screen"/>
          <a:stretch>
            <a:fillRect/>
          </a:stretch>
        </p:blipFill>
        <p:spPr>
          <a:xfrm>
            <a:off x="4802188" y="5400675"/>
            <a:ext cx="2212975" cy="695325"/>
          </a:xfrm>
          <a:prstGeom prst="rect">
            <a:avLst/>
          </a:prstGeom>
          <a:effectLst>
            <a:outerShdw blurRad="25400" dist="25400" dir="4380000" algn="ctr" rotWithShape="0">
              <a:schemeClr val="tx1">
                <a:alpha val="67000"/>
              </a:schemeClr>
            </a:outerShdw>
          </a:effectLst>
        </p:spPr>
      </p:pic>
      <p:pic>
        <p:nvPicPr>
          <p:cNvPr id="12" name="Picture 24" descr="NSRDEC_4x3x300dpi.png"/>
          <p:cNvPicPr>
            <a:picLocks noChangeAspect="1"/>
          </p:cNvPicPr>
          <p:nvPr/>
        </p:nvPicPr>
        <p:blipFill>
          <a:blip r:embed="rId5" cstate="screen"/>
          <a:srcRect/>
          <a:stretch>
            <a:fillRect/>
          </a:stretch>
        </p:blipFill>
        <p:spPr bwMode="auto">
          <a:xfrm>
            <a:off x="7391400" y="5097463"/>
            <a:ext cx="1527175" cy="1238250"/>
          </a:xfrm>
          <a:prstGeom prst="rect">
            <a:avLst/>
          </a:prstGeom>
          <a:noFill/>
          <a:ln w="9525">
            <a:noFill/>
            <a:miter lim="800000"/>
            <a:headEnd/>
            <a:tailEnd/>
          </a:ln>
        </p:spPr>
      </p:pic>
      <p:sp>
        <p:nvSpPr>
          <p:cNvPr id="13" name="TextBox 12"/>
          <p:cNvSpPr txBox="1"/>
          <p:nvPr/>
        </p:nvSpPr>
        <p:spPr>
          <a:xfrm>
            <a:off x="3467100" y="6657975"/>
            <a:ext cx="2209800" cy="276225"/>
          </a:xfrm>
          <a:prstGeom prst="rect">
            <a:avLst/>
          </a:prstGeom>
          <a:noFill/>
        </p:spPr>
        <p:txBody>
          <a:bodyPr>
            <a:spAutoFit/>
          </a:bodyPr>
          <a:lstStyle/>
          <a:p>
            <a:pPr algn="ctr">
              <a:defRPr/>
            </a:pPr>
            <a:r>
              <a:rPr lang="en-US" sz="1200" dirty="0">
                <a:solidFill>
                  <a:prstClr val="black"/>
                </a:solidFill>
                <a:ea typeface="ＭＳ Ｐゴシック" pitchFamily="1" charset="-128"/>
              </a:rPr>
              <a:t>UNCLASSIFIED</a:t>
            </a:r>
          </a:p>
        </p:txBody>
      </p:sp>
      <p:grpSp>
        <p:nvGrpSpPr>
          <p:cNvPr id="14" name="Group 23"/>
          <p:cNvGrpSpPr>
            <a:grpSpLocks/>
          </p:cNvGrpSpPr>
          <p:nvPr/>
        </p:nvGrpSpPr>
        <p:grpSpPr bwMode="auto">
          <a:xfrm>
            <a:off x="76200" y="4406900"/>
            <a:ext cx="4621213" cy="685800"/>
            <a:chOff x="326967" y="4406438"/>
            <a:chExt cx="4620470" cy="685800"/>
          </a:xfrm>
        </p:grpSpPr>
        <p:pic>
          <p:nvPicPr>
            <p:cNvPr id="15" name="Picture 27" descr="Army.png"/>
            <p:cNvPicPr>
              <a:picLocks noChangeAspect="1"/>
            </p:cNvPicPr>
            <p:nvPr userDrawn="1"/>
          </p:nvPicPr>
          <p:blipFill>
            <a:blip r:embed="rId6" cstate="screen"/>
            <a:srcRect/>
            <a:stretch>
              <a:fillRect/>
            </a:stretch>
          </p:blipFill>
          <p:spPr bwMode="auto">
            <a:xfrm>
              <a:off x="1115014" y="4406438"/>
              <a:ext cx="685800" cy="685800"/>
            </a:xfrm>
            <a:prstGeom prst="rect">
              <a:avLst/>
            </a:prstGeom>
            <a:noFill/>
            <a:ln w="9525">
              <a:noFill/>
              <a:miter lim="800000"/>
              <a:headEnd/>
              <a:tailEnd/>
            </a:ln>
          </p:spPr>
        </p:pic>
        <p:pic>
          <p:nvPicPr>
            <p:cNvPr id="16" name="Picture 28" descr="DOD.png"/>
            <p:cNvPicPr>
              <a:picLocks noChangeAspect="1"/>
            </p:cNvPicPr>
            <p:nvPr userDrawn="1"/>
          </p:nvPicPr>
          <p:blipFill>
            <a:blip r:embed="rId7" cstate="screen"/>
            <a:srcRect/>
            <a:stretch>
              <a:fillRect/>
            </a:stretch>
          </p:blipFill>
          <p:spPr bwMode="auto">
            <a:xfrm>
              <a:off x="326967" y="4406438"/>
              <a:ext cx="685800" cy="685800"/>
            </a:xfrm>
            <a:prstGeom prst="rect">
              <a:avLst/>
            </a:prstGeom>
            <a:noFill/>
            <a:ln w="9525">
              <a:noFill/>
              <a:miter lim="800000"/>
              <a:headEnd/>
              <a:tailEnd/>
            </a:ln>
          </p:spPr>
        </p:pic>
        <p:pic>
          <p:nvPicPr>
            <p:cNvPr id="17" name="Picture 29" descr="Navy.png"/>
            <p:cNvPicPr>
              <a:picLocks noChangeAspect="1"/>
            </p:cNvPicPr>
            <p:nvPr userDrawn="1"/>
          </p:nvPicPr>
          <p:blipFill>
            <a:blip r:embed="rId8" cstate="screen"/>
            <a:srcRect/>
            <a:stretch>
              <a:fillRect/>
            </a:stretch>
          </p:blipFill>
          <p:spPr bwMode="auto">
            <a:xfrm>
              <a:off x="2691108" y="4406438"/>
              <a:ext cx="685800" cy="685800"/>
            </a:xfrm>
            <a:prstGeom prst="rect">
              <a:avLst/>
            </a:prstGeom>
            <a:noFill/>
            <a:ln w="9525">
              <a:noFill/>
              <a:miter lim="800000"/>
              <a:headEnd/>
              <a:tailEnd/>
            </a:ln>
          </p:spPr>
        </p:pic>
        <p:pic>
          <p:nvPicPr>
            <p:cNvPr id="18" name="Picture 30" descr="USMC.png"/>
            <p:cNvPicPr>
              <a:picLocks noChangeAspect="1"/>
            </p:cNvPicPr>
            <p:nvPr userDrawn="1"/>
          </p:nvPicPr>
          <p:blipFill>
            <a:blip r:embed="rId9" cstate="screen"/>
            <a:srcRect/>
            <a:stretch>
              <a:fillRect/>
            </a:stretch>
          </p:blipFill>
          <p:spPr bwMode="auto">
            <a:xfrm>
              <a:off x="1903061" y="4406438"/>
              <a:ext cx="685800" cy="685800"/>
            </a:xfrm>
            <a:prstGeom prst="rect">
              <a:avLst/>
            </a:prstGeom>
            <a:noFill/>
            <a:ln w="9525">
              <a:noFill/>
              <a:miter lim="800000"/>
              <a:headEnd/>
              <a:tailEnd/>
            </a:ln>
          </p:spPr>
        </p:pic>
        <p:pic>
          <p:nvPicPr>
            <p:cNvPr id="19" name="Picture 31" descr="AirForce.png"/>
            <p:cNvPicPr>
              <a:picLocks noChangeAspect="1"/>
            </p:cNvPicPr>
            <p:nvPr userDrawn="1"/>
          </p:nvPicPr>
          <p:blipFill>
            <a:blip r:embed="rId10" cstate="screen"/>
            <a:srcRect/>
            <a:stretch>
              <a:fillRect/>
            </a:stretch>
          </p:blipFill>
          <p:spPr bwMode="auto">
            <a:xfrm>
              <a:off x="3479155" y="4408971"/>
              <a:ext cx="685800" cy="680735"/>
            </a:xfrm>
            <a:prstGeom prst="rect">
              <a:avLst/>
            </a:prstGeom>
            <a:noFill/>
            <a:ln w="9525">
              <a:noFill/>
              <a:miter lim="800000"/>
              <a:headEnd/>
              <a:tailEnd/>
            </a:ln>
          </p:spPr>
        </p:pic>
        <p:pic>
          <p:nvPicPr>
            <p:cNvPr id="20" name="Picture 10" descr="DLA"/>
            <p:cNvPicPr>
              <a:picLocks noChangeAspect="1" noChangeArrowheads="1"/>
            </p:cNvPicPr>
            <p:nvPr/>
          </p:nvPicPr>
          <p:blipFill>
            <a:blip r:embed="rId11" cstate="screen"/>
            <a:srcRect/>
            <a:stretch>
              <a:fillRect/>
            </a:stretch>
          </p:blipFill>
          <p:spPr bwMode="auto">
            <a:xfrm>
              <a:off x="4267200" y="4406438"/>
              <a:ext cx="680237" cy="685800"/>
            </a:xfrm>
            <a:prstGeom prst="rect">
              <a:avLst/>
            </a:prstGeom>
            <a:noFill/>
            <a:ln w="9525">
              <a:noFill/>
              <a:miter lim="800000"/>
              <a:headEnd/>
              <a:tailEnd/>
            </a:ln>
          </p:spPr>
        </p:pic>
      </p:grpSp>
      <p:sp>
        <p:nvSpPr>
          <p:cNvPr id="2" name="Title 1"/>
          <p:cNvSpPr>
            <a:spLocks noGrp="1"/>
          </p:cNvSpPr>
          <p:nvPr>
            <p:ph type="ctrTitle"/>
          </p:nvPr>
        </p:nvSpPr>
        <p:spPr>
          <a:xfrm>
            <a:off x="4572000" y="2667000"/>
            <a:ext cx="4343400" cy="1470025"/>
          </a:xfrm>
        </p:spPr>
        <p:txBody>
          <a:bodyPr/>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48200" y="4267200"/>
            <a:ext cx="4267200" cy="1295400"/>
          </a:xfrm>
        </p:spPr>
        <p:txBody>
          <a:bodyPr/>
          <a:lstStyle>
            <a:lvl1pPr marL="0" indent="0" algn="r">
              <a:buNone/>
              <a:defRPr sz="2200" b="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3810000" y="152400"/>
            <a:ext cx="5105400" cy="2362200"/>
          </a:xfrm>
        </p:spPr>
        <p:txBody>
          <a:bodyPr/>
          <a:lstStyle>
            <a:lvl1pPr algn="r">
              <a:buNone/>
              <a:defRPr sz="4400" b="1">
                <a:solidFill>
                  <a:schemeClr val="bg1"/>
                </a:solidFill>
              </a:defRPr>
            </a:lvl1pPr>
            <a:lvl2pPr algn="r">
              <a:buNone/>
              <a:defRPr b="1">
                <a:solidFill>
                  <a:schemeClr val="bg1"/>
                </a:solidFill>
              </a:defRPr>
            </a:lvl2pPr>
            <a:lvl3pPr algn="r">
              <a:buNone/>
              <a:defRPr b="1">
                <a:solidFill>
                  <a:schemeClr val="bg1"/>
                </a:solidFill>
              </a:defRPr>
            </a:lvl3pPr>
            <a:lvl4pPr algn="r">
              <a:buNone/>
              <a:defRPr b="1">
                <a:solidFill>
                  <a:schemeClr val="bg1"/>
                </a:solidFill>
              </a:defRPr>
            </a:lvl4pPr>
            <a:lvl5pPr algn="r">
              <a:buNone/>
              <a:defRPr b="1">
                <a:solidFill>
                  <a:schemeClr val="bg1"/>
                </a:solidFill>
              </a:defRPr>
            </a:lvl5pPr>
          </a:lstStyle>
          <a:p>
            <a:pPr lvl="0"/>
            <a:r>
              <a:rPr lang="en-US" smtClean="0"/>
              <a:t>Click to edit Master text styles</a:t>
            </a:r>
          </a:p>
        </p:txBody>
      </p:sp>
      <p:sp>
        <p:nvSpPr>
          <p:cNvPr id="22" name="Slide Number Placeholder 5"/>
          <p:cNvSpPr>
            <a:spLocks noGrp="1"/>
          </p:cNvSpPr>
          <p:nvPr>
            <p:ph type="sldNum" sz="quarter" idx="15"/>
          </p:nvPr>
        </p:nvSpPr>
        <p:spPr/>
        <p:txBody>
          <a:bodyPr/>
          <a:lstStyle>
            <a:lvl1pPr>
              <a:defRPr/>
            </a:lvl1pPr>
          </a:lstStyle>
          <a:p>
            <a:pPr>
              <a:defRPr/>
            </a:pPr>
            <a:fld id="{635B0644-A510-49EE-9DE9-B18A9326045A}" type="slidenum">
              <a:rPr lang="en-US"/>
              <a:pPr>
                <a:defRPr/>
              </a:pPr>
              <a:t>‹#›</a:t>
            </a:fld>
            <a:endParaRPr lang="en-US" dirty="0"/>
          </a:p>
        </p:txBody>
      </p:sp>
    </p:spTree>
    <p:extLst>
      <p:ext uri="{BB962C8B-B14F-4D97-AF65-F5344CB8AC3E}">
        <p14:creationId xmlns:p14="http://schemas.microsoft.com/office/powerpoint/2010/main" val="293121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4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a:xfrm>
            <a:off x="1676400" y="152400"/>
            <a:ext cx="6172200" cy="609600"/>
          </a:xfrm>
        </p:spPr>
        <p:txBody>
          <a:bodyPr/>
          <a:lstStyle>
            <a:lvl1pPr algn="ctr" rtl="0" eaLnBrk="1" fontAlgn="base" hangingPunct="1">
              <a:spcBef>
                <a:spcPct val="0"/>
              </a:spcBef>
              <a:spcAft>
                <a:spcPct val="0"/>
              </a:spcAft>
              <a:defRPr lang="en-US" sz="2400" b="0" kern="1200" dirty="0">
                <a:solidFill>
                  <a:schemeClr val="bg1"/>
                </a:solidFill>
                <a:latin typeface="Arial Black" pitchFamily="34" charset="0"/>
                <a:ea typeface="+mj-ea"/>
                <a:cs typeface="Aria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611FB8-1FD4-44C1-8D93-03F92F842040}" type="slidenum">
              <a:rPr lang="en-US"/>
              <a:pPr>
                <a:defRPr/>
              </a:pPr>
              <a:t>‹#›</a:t>
            </a:fld>
            <a:endParaRPr lang="en-US" dirty="0"/>
          </a:p>
        </p:txBody>
      </p:sp>
      <p:sp>
        <p:nvSpPr>
          <p:cNvPr id="5" name="TextBox 4"/>
          <p:cNvSpPr txBox="1"/>
          <p:nvPr userDrawn="1"/>
        </p:nvSpPr>
        <p:spPr>
          <a:xfrm>
            <a:off x="304800" y="6582930"/>
            <a:ext cx="2667000" cy="221599"/>
          </a:xfrm>
          <a:prstGeom prst="rect">
            <a:avLst/>
          </a:prstGeom>
          <a:noFill/>
        </p:spPr>
        <p:txBody>
          <a:bodyPr wrap="square" rtlCol="0">
            <a:spAutoFit/>
          </a:bodyPr>
          <a:lstStyle/>
          <a:p>
            <a:r>
              <a:rPr lang="en-US" sz="1050" smtClean="0"/>
              <a:t>UNCLASSIFIED #</a:t>
            </a:r>
            <a:r>
              <a:rPr lang="en-US" sz="1050">
                <a:latin typeface="Tahoma" panose="020B0604030504040204" pitchFamily="34" charset="0"/>
              </a:rPr>
              <a:t>U18-189</a:t>
            </a:r>
            <a:endParaRPr lang="en-US" sz="1050"/>
          </a:p>
        </p:txBody>
      </p:sp>
    </p:spTree>
    <p:extLst>
      <p:ext uri="{BB962C8B-B14F-4D97-AF65-F5344CB8AC3E}">
        <p14:creationId xmlns:p14="http://schemas.microsoft.com/office/powerpoint/2010/main" val="30174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itle 15"/>
          <p:cNvSpPr>
            <a:spLocks noGrp="1"/>
          </p:cNvSpPr>
          <p:nvPr>
            <p:ph type="title"/>
          </p:nvPr>
        </p:nvSpPr>
        <p:spPr>
          <a:xfrm>
            <a:off x="1676400" y="152400"/>
            <a:ext cx="6172200" cy="609600"/>
          </a:xfrm>
        </p:spPr>
        <p:txBody>
          <a:bodyPr/>
          <a:lstStyle>
            <a:lvl1pPr algn="ctr" rtl="0" eaLnBrk="1" fontAlgn="base" hangingPunct="1">
              <a:spcBef>
                <a:spcPct val="0"/>
              </a:spcBef>
              <a:spcAft>
                <a:spcPct val="0"/>
              </a:spcAft>
              <a:defRPr lang="en-US" sz="2400" b="0" kern="1200" dirty="0">
                <a:solidFill>
                  <a:schemeClr val="bg1"/>
                </a:solidFill>
                <a:latin typeface="Arial Black" pitchFamily="34" charset="0"/>
                <a:ea typeface="+mj-ea"/>
                <a:cs typeface="Aria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FD5576-2BB1-4348-B210-298F9CB2ED59}" type="slidenum">
              <a:rPr lang="en-US"/>
              <a:pPr>
                <a:defRPr/>
              </a:pPr>
              <a:t>‹#›</a:t>
            </a:fld>
            <a:endParaRPr lang="en-US" dirty="0"/>
          </a:p>
        </p:txBody>
      </p:sp>
    </p:spTree>
    <p:extLst>
      <p:ext uri="{BB962C8B-B14F-4D97-AF65-F5344CB8AC3E}">
        <p14:creationId xmlns:p14="http://schemas.microsoft.com/office/powerpoint/2010/main" val="222818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21"/>
          <p:cNvSpPr>
            <a:spLocks noGrp="1"/>
          </p:cNvSpPr>
          <p:nvPr>
            <p:ph type="title"/>
          </p:nvPr>
        </p:nvSpPr>
        <p:spPr>
          <a:xfrm>
            <a:off x="1676400" y="152400"/>
            <a:ext cx="6134100" cy="609600"/>
          </a:xfrm>
        </p:spPr>
        <p:txBody>
          <a:bodyPr/>
          <a:lstStyle>
            <a:lvl1pPr algn="ctr" rtl="0" eaLnBrk="1" fontAlgn="base" hangingPunct="1">
              <a:spcBef>
                <a:spcPct val="0"/>
              </a:spcBef>
              <a:spcAft>
                <a:spcPct val="0"/>
              </a:spcAft>
              <a:defRPr lang="en-US" sz="2400" b="0" kern="1200" dirty="0">
                <a:solidFill>
                  <a:schemeClr val="bg1"/>
                </a:solidFill>
                <a:latin typeface="Arial Black" pitchFamily="34" charset="0"/>
                <a:ea typeface="+mj-ea"/>
                <a:cs typeface="Arial"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F29D0E-E53D-457D-AC08-42EA62F9F3E8}" type="slidenum">
              <a:rPr lang="en-US"/>
              <a:pPr>
                <a:defRPr/>
              </a:pPr>
              <a:t>‹#›</a:t>
            </a:fld>
            <a:endParaRPr lang="en-US" dirty="0"/>
          </a:p>
        </p:txBody>
      </p:sp>
    </p:spTree>
    <p:extLst>
      <p:ext uri="{BB962C8B-B14F-4D97-AF65-F5344CB8AC3E}">
        <p14:creationId xmlns:p14="http://schemas.microsoft.com/office/powerpoint/2010/main" val="289693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18"/>
          <p:cNvSpPr>
            <a:spLocks noGrp="1"/>
          </p:cNvSpPr>
          <p:nvPr>
            <p:ph type="title"/>
          </p:nvPr>
        </p:nvSpPr>
        <p:spPr>
          <a:xfrm>
            <a:off x="1676400" y="152400"/>
            <a:ext cx="6172200" cy="609600"/>
          </a:xfrm>
        </p:spPr>
        <p:txBody>
          <a:bodyPr/>
          <a:lstStyle>
            <a:lvl1pPr algn="ctr" rtl="0" eaLnBrk="1" fontAlgn="base" hangingPunct="1">
              <a:spcBef>
                <a:spcPct val="0"/>
              </a:spcBef>
              <a:spcAft>
                <a:spcPct val="0"/>
              </a:spcAft>
              <a:defRPr lang="en-US" sz="2400" b="0" kern="1200" dirty="0">
                <a:solidFill>
                  <a:schemeClr val="bg1"/>
                </a:solidFill>
                <a:latin typeface="Arial Black" pitchFamily="34" charset="0"/>
                <a:ea typeface="+mj-ea"/>
                <a:cs typeface="Arial" pitchFamily="34" charset="0"/>
              </a:defRPr>
            </a:lvl1pPr>
          </a:lstStyle>
          <a:p>
            <a:r>
              <a:rPr lang="en-US" smtClean="0"/>
              <a:t>Click to edit Master title style</a:t>
            </a:r>
            <a:endParaRPr lang="en-US" dirty="0"/>
          </a:p>
        </p:txBody>
      </p:sp>
      <p:sp>
        <p:nvSpPr>
          <p:cNvPr id="7" name="Date Placeholder 3"/>
          <p:cNvSpPr>
            <a:spLocks noGrp="1"/>
          </p:cNvSpPr>
          <p:nvPr>
            <p:ph type="dt" sz="half" idx="10"/>
          </p:nvPr>
        </p:nvSpPr>
        <p:spPr>
          <a:xfrm>
            <a:off x="0" y="6492875"/>
            <a:ext cx="2133600" cy="365125"/>
          </a:xfrm>
          <a:prstGeom prst="rect">
            <a:avLst/>
          </a:prstGeom>
        </p:spPr>
        <p:txBody>
          <a:bodyPr/>
          <a:lstStyle>
            <a:lvl1pPr>
              <a:defRPr/>
            </a:lvl1pPr>
          </a:lstStyle>
          <a:p>
            <a:pPr>
              <a:defRPr/>
            </a:pPr>
            <a:endParaRPr lang="en-US" dirty="0">
              <a:solidFill>
                <a:prstClr val="black"/>
              </a:solidFill>
            </a:endParaRPr>
          </a:p>
        </p:txBody>
      </p:sp>
      <p:sp>
        <p:nvSpPr>
          <p:cNvPr id="8" name="Footer Placeholder 4"/>
          <p:cNvSpPr>
            <a:spLocks noGrp="1"/>
          </p:cNvSpPr>
          <p:nvPr>
            <p:ph type="ftr" sz="quarter" idx="11"/>
          </p:nvPr>
        </p:nvSpPr>
        <p:spPr>
          <a:xfrm>
            <a:off x="3124200" y="6553200"/>
            <a:ext cx="2895600" cy="304800"/>
          </a:xfrm>
          <a:prstGeom prst="rect">
            <a:avLst/>
          </a:prstGeom>
        </p:spPr>
        <p:txBody>
          <a:bodyPr/>
          <a:lstStyle>
            <a:lvl1pPr>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A9EA30F3-1526-4566-B7A0-22D4ECC37149}" type="slidenum">
              <a:rPr lang="en-US"/>
              <a:pPr>
                <a:defRPr/>
              </a:pPr>
              <a:t>‹#›</a:t>
            </a:fld>
            <a:endParaRPr lang="en-US" dirty="0"/>
          </a:p>
        </p:txBody>
      </p:sp>
    </p:spTree>
    <p:extLst>
      <p:ext uri="{BB962C8B-B14F-4D97-AF65-F5344CB8AC3E}">
        <p14:creationId xmlns:p14="http://schemas.microsoft.com/office/powerpoint/2010/main" val="402806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0" name="Title 19"/>
          <p:cNvSpPr>
            <a:spLocks noGrp="1"/>
          </p:cNvSpPr>
          <p:nvPr>
            <p:ph type="title"/>
          </p:nvPr>
        </p:nvSpPr>
        <p:spPr>
          <a:xfrm>
            <a:off x="1676400" y="152400"/>
            <a:ext cx="6172200" cy="609600"/>
          </a:xfrm>
        </p:spPr>
        <p:txBody>
          <a:bodyPr/>
          <a:lstStyle>
            <a:lvl1pPr algn="ctr" rtl="0" eaLnBrk="1" fontAlgn="base" hangingPunct="1">
              <a:spcBef>
                <a:spcPct val="0"/>
              </a:spcBef>
              <a:spcAft>
                <a:spcPct val="0"/>
              </a:spcAft>
              <a:defRPr lang="en-US" sz="2400" b="0" kern="1200" dirty="0">
                <a:solidFill>
                  <a:schemeClr val="bg1"/>
                </a:solidFill>
                <a:latin typeface="Arial Black" pitchFamily="34" charset="0"/>
                <a:ea typeface="+mj-ea"/>
                <a:cs typeface="Arial" pitchFamily="34" charset="0"/>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0" y="6492875"/>
            <a:ext cx="2133600" cy="365125"/>
          </a:xfrm>
          <a:prstGeom prst="rect">
            <a:avLst/>
          </a:prstGeom>
        </p:spPr>
        <p:txBody>
          <a:bodyPr/>
          <a:lstStyle>
            <a:lvl1pPr>
              <a:defRPr/>
            </a:lvl1pPr>
          </a:lstStyle>
          <a:p>
            <a:pPr>
              <a:defRPr/>
            </a:pPr>
            <a:endParaRPr lang="en-US" dirty="0">
              <a:solidFill>
                <a:prstClr val="black"/>
              </a:solidFill>
            </a:endParaRPr>
          </a:p>
        </p:txBody>
      </p:sp>
      <p:sp>
        <p:nvSpPr>
          <p:cNvPr id="4" name="Footer Placeholder 4"/>
          <p:cNvSpPr>
            <a:spLocks noGrp="1"/>
          </p:cNvSpPr>
          <p:nvPr>
            <p:ph type="ftr" sz="quarter" idx="11"/>
          </p:nvPr>
        </p:nvSpPr>
        <p:spPr>
          <a:xfrm>
            <a:off x="3124200" y="6553200"/>
            <a:ext cx="2895600" cy="304800"/>
          </a:xfrm>
          <a:prstGeom prst="rect">
            <a:avLst/>
          </a:prstGeom>
        </p:spPr>
        <p:txBody>
          <a:bodyPr/>
          <a:lstStyle>
            <a:lvl1pPr>
              <a:defRPr/>
            </a:lvl1pPr>
          </a:lstStyle>
          <a:p>
            <a:pPr>
              <a:defRPr/>
            </a:pP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CC659836-23F9-48F1-A1F1-85472F72F601}" type="slidenum">
              <a:rPr lang="en-US"/>
              <a:pPr>
                <a:defRPr/>
              </a:pPr>
              <a:t>‹#›</a:t>
            </a:fld>
            <a:endParaRPr lang="en-US" dirty="0"/>
          </a:p>
        </p:txBody>
      </p:sp>
    </p:spTree>
    <p:extLst>
      <p:ext uri="{BB962C8B-B14F-4D97-AF65-F5344CB8AC3E}">
        <p14:creationId xmlns:p14="http://schemas.microsoft.com/office/powerpoint/2010/main" val="180837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71800"/>
            <a:ext cx="3008313" cy="315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1676400" y="152400"/>
            <a:ext cx="6172200" cy="609600"/>
          </a:xfrm>
        </p:spPr>
        <p:txBody>
          <a:bodyPr/>
          <a:lstStyle>
            <a:lvl1pPr algn="ctr" rtl="0" eaLnBrk="1" fontAlgn="base" hangingPunct="1">
              <a:spcBef>
                <a:spcPct val="0"/>
              </a:spcBef>
              <a:spcAft>
                <a:spcPct val="0"/>
              </a:spcAft>
              <a:defRPr lang="en-US" sz="2400" b="0" kern="1200" dirty="0">
                <a:solidFill>
                  <a:schemeClr val="bg1"/>
                </a:solidFill>
                <a:latin typeface="Arial Black" pitchFamily="34" charset="0"/>
                <a:ea typeface="+mj-ea"/>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0" y="6492875"/>
            <a:ext cx="2133600" cy="365125"/>
          </a:xfrm>
          <a:prstGeom prst="rect">
            <a:avLst/>
          </a:prstGeom>
        </p:spPr>
        <p:txBody>
          <a:bodyPr/>
          <a:lstStyle>
            <a:lvl1pPr>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3124200" y="6553200"/>
            <a:ext cx="2895600" cy="304800"/>
          </a:xfrm>
          <a:prstGeom prst="rect">
            <a:avLst/>
          </a:prstGeom>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588776AD-6823-443C-84A2-83AA4AB2182F}" type="slidenum">
              <a:rPr lang="en-US"/>
              <a:pPr>
                <a:defRPr/>
              </a:pPr>
              <a:t>‹#›</a:t>
            </a:fld>
            <a:endParaRPr lang="en-US" dirty="0"/>
          </a:p>
        </p:txBody>
      </p:sp>
    </p:spTree>
    <p:extLst>
      <p:ext uri="{BB962C8B-B14F-4D97-AF65-F5344CB8AC3E}">
        <p14:creationId xmlns:p14="http://schemas.microsoft.com/office/powerpoint/2010/main" val="130002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4.xml"/><Relationship Id="rId5" Type="http://schemas.openxmlformats.org/officeDocument/2006/relationships/image" Target="../media/image15.gif"/><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762000"/>
            <a:ext cx="9144000" cy="228600"/>
          </a:xfrm>
          <a:prstGeom prst="rect">
            <a:avLst/>
          </a:prstGeom>
          <a:gradFill>
            <a:gsLst>
              <a:gs pos="0">
                <a:srgbClr val="DFB63A"/>
              </a:gs>
              <a:gs pos="70000">
                <a:srgbClr val="CD941B"/>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0"/>
            <a:ext cx="9144000" cy="838200"/>
          </a:xfrm>
          <a:prstGeom prst="rect">
            <a:avLst/>
          </a:prstGeom>
          <a:gradFill flip="none" rotWithShape="1">
            <a:gsLst>
              <a:gs pos="0">
                <a:srgbClr val="1E598D"/>
              </a:gs>
              <a:gs pos="50000">
                <a:srgbClr val="18305A"/>
              </a:gs>
              <a:gs pos="50000">
                <a:srgbClr val="0E1B3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54" name="Title Placeholder 1"/>
          <p:cNvSpPr>
            <a:spLocks noGrp="1"/>
          </p:cNvSpPr>
          <p:nvPr>
            <p:ph type="title"/>
          </p:nvPr>
        </p:nvSpPr>
        <p:spPr bwMode="auto">
          <a:xfrm>
            <a:off x="1447800" y="152400"/>
            <a:ext cx="6477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610600" y="6567488"/>
            <a:ext cx="533400" cy="290512"/>
          </a:xfrm>
          <a:prstGeom prst="rect">
            <a:avLst/>
          </a:prstGeom>
        </p:spPr>
        <p:txBody>
          <a:bodyPr vert="horz" lIns="91440" tIns="45720" rIns="91440" bIns="45720" rtlCol="0" anchor="ctr"/>
          <a:lstStyle>
            <a:lvl1pPr algn="r" fontAlgn="auto">
              <a:spcBef>
                <a:spcPts val="0"/>
              </a:spcBef>
              <a:spcAft>
                <a:spcPts val="0"/>
              </a:spcAft>
              <a:defRPr sz="1200">
                <a:solidFill>
                  <a:sysClr val="windowText" lastClr="000000"/>
                </a:solidFill>
                <a:latin typeface="+mn-lt"/>
                <a:ea typeface="ＭＳ Ｐゴシック" pitchFamily="1" charset="-128"/>
                <a:cs typeface="+mn-cs"/>
              </a:defRPr>
            </a:lvl1pPr>
          </a:lstStyle>
          <a:p>
            <a:pPr>
              <a:defRPr/>
            </a:pPr>
            <a:fld id="{3EC73038-29B9-4452-BCD7-32A40A54A76F}" type="slidenum">
              <a:rPr lang="en-US"/>
              <a:pPr>
                <a:defRPr/>
              </a:pPr>
              <a:t>‹#›</a:t>
            </a:fld>
            <a:endParaRPr lang="en-US" dirty="0"/>
          </a:p>
        </p:txBody>
      </p:sp>
      <p:sp>
        <p:nvSpPr>
          <p:cNvPr id="12" name="Rectangle 11"/>
          <p:cNvSpPr/>
          <p:nvPr/>
        </p:nvSpPr>
        <p:spPr>
          <a:xfrm>
            <a:off x="0" y="762000"/>
            <a:ext cx="9144000" cy="228600"/>
          </a:xfrm>
          <a:prstGeom prst="rect">
            <a:avLst/>
          </a:prstGeom>
          <a:gradFill>
            <a:gsLst>
              <a:gs pos="0">
                <a:srgbClr val="DFB63A"/>
              </a:gs>
              <a:gs pos="70000">
                <a:srgbClr val="CD941B"/>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0"/>
            <a:ext cx="9144000" cy="838200"/>
          </a:xfrm>
          <a:prstGeom prst="rect">
            <a:avLst/>
          </a:prstGeom>
          <a:gradFill flip="none" rotWithShape="1">
            <a:gsLst>
              <a:gs pos="0">
                <a:srgbClr val="1E598D"/>
              </a:gs>
              <a:gs pos="50000">
                <a:srgbClr val="18305A"/>
              </a:gs>
              <a:gs pos="50000">
                <a:srgbClr val="0E1B3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2063" name="Picture 13" descr="logo_us_army_newgold.png"/>
          <p:cNvPicPr>
            <a:picLocks noChangeAspect="1"/>
          </p:cNvPicPr>
          <p:nvPr/>
        </p:nvPicPr>
        <p:blipFill>
          <a:blip r:embed="rId15" cstate="screen"/>
          <a:srcRect/>
          <a:stretch>
            <a:fillRect/>
          </a:stretch>
        </p:blipFill>
        <p:spPr bwMode="auto">
          <a:xfrm>
            <a:off x="304800" y="241300"/>
            <a:ext cx="1371600" cy="430213"/>
          </a:xfrm>
          <a:prstGeom prst="rect">
            <a:avLst/>
          </a:prstGeom>
          <a:noFill/>
          <a:ln w="9525">
            <a:noFill/>
            <a:miter lim="800000"/>
            <a:headEnd/>
            <a:tailEnd/>
          </a:ln>
        </p:spPr>
      </p:pic>
      <p:pic>
        <p:nvPicPr>
          <p:cNvPr id="2064" name="Picture 14" descr="NSRDEC_4x3x300dpi.png"/>
          <p:cNvPicPr>
            <a:picLocks noChangeAspect="1"/>
          </p:cNvPicPr>
          <p:nvPr/>
        </p:nvPicPr>
        <p:blipFill>
          <a:blip r:embed="rId16" cstate="screen"/>
          <a:srcRect/>
          <a:stretch>
            <a:fillRect/>
          </a:stretch>
        </p:blipFill>
        <p:spPr bwMode="auto">
          <a:xfrm>
            <a:off x="7807325" y="101600"/>
            <a:ext cx="1069975" cy="866775"/>
          </a:xfrm>
          <a:prstGeom prst="rect">
            <a:avLst/>
          </a:prstGeom>
          <a:noFill/>
          <a:ln w="9525">
            <a:noFill/>
            <a:miter lim="800000"/>
            <a:headEnd/>
            <a:tailEnd/>
          </a:ln>
        </p:spPr>
      </p:pic>
      <p:sp>
        <p:nvSpPr>
          <p:cNvPr id="11" name="TextBox 10"/>
          <p:cNvSpPr txBox="1"/>
          <p:nvPr userDrawn="1"/>
        </p:nvSpPr>
        <p:spPr>
          <a:xfrm>
            <a:off x="304800" y="6582930"/>
            <a:ext cx="2667000" cy="221599"/>
          </a:xfrm>
          <a:prstGeom prst="rect">
            <a:avLst/>
          </a:prstGeom>
          <a:noFill/>
        </p:spPr>
        <p:txBody>
          <a:bodyPr wrap="square" rtlCol="0">
            <a:spAutoFit/>
          </a:bodyPr>
          <a:lstStyle/>
          <a:p>
            <a:r>
              <a:rPr lang="en-US" sz="1050" smtClean="0"/>
              <a:t>UNCLASSIFIED #</a:t>
            </a:r>
            <a:r>
              <a:rPr lang="en-US" sz="1050">
                <a:latin typeface="Tahoma" panose="020B0604030504040204" pitchFamily="34" charset="0"/>
              </a:rPr>
              <a:t>U18-189</a:t>
            </a:r>
            <a:endParaRPr lang="en-US" sz="1050"/>
          </a:p>
        </p:txBody>
      </p:sp>
    </p:spTree>
    <p:extLst>
      <p:ext uri="{BB962C8B-B14F-4D97-AF65-F5344CB8AC3E}">
        <p14:creationId xmlns:p14="http://schemas.microsoft.com/office/powerpoint/2010/main" val="1705698541"/>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21" r:id="rId12"/>
    <p:sldLayoutId id="2147484222" r:id="rId13"/>
  </p:sldLayoutIdLst>
  <p:hf hdr="0" ftr="0" dt="0"/>
  <p:txStyles>
    <p:titleStyle>
      <a:lvl1pPr algn="ctr" rtl="0" eaLnBrk="0" fontAlgn="base" hangingPunct="0">
        <a:spcBef>
          <a:spcPct val="0"/>
        </a:spcBef>
        <a:spcAft>
          <a:spcPct val="0"/>
        </a:spcAft>
        <a:defRPr sz="32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bg1"/>
          </a:solidFill>
          <a:latin typeface="Arial" charset="0"/>
          <a:cs typeface="Arial" charset="0"/>
        </a:defRPr>
      </a:lvl2pPr>
      <a:lvl3pPr algn="ctr" rtl="0" eaLnBrk="0" fontAlgn="base" hangingPunct="0">
        <a:spcBef>
          <a:spcPct val="0"/>
        </a:spcBef>
        <a:spcAft>
          <a:spcPct val="0"/>
        </a:spcAft>
        <a:defRPr sz="3200" b="1">
          <a:solidFill>
            <a:schemeClr val="bg1"/>
          </a:solidFill>
          <a:latin typeface="Arial" charset="0"/>
          <a:cs typeface="Arial" charset="0"/>
        </a:defRPr>
      </a:lvl3pPr>
      <a:lvl4pPr algn="ctr" rtl="0" eaLnBrk="0" fontAlgn="base" hangingPunct="0">
        <a:spcBef>
          <a:spcPct val="0"/>
        </a:spcBef>
        <a:spcAft>
          <a:spcPct val="0"/>
        </a:spcAft>
        <a:defRPr sz="3200" b="1">
          <a:solidFill>
            <a:schemeClr val="bg1"/>
          </a:solidFill>
          <a:latin typeface="Arial" charset="0"/>
          <a:cs typeface="Arial" charset="0"/>
        </a:defRPr>
      </a:lvl4pPr>
      <a:lvl5pPr algn="ctr" rtl="0" eaLnBrk="0" fontAlgn="base" hangingPunct="0">
        <a:spcBef>
          <a:spcPct val="0"/>
        </a:spcBef>
        <a:spcAft>
          <a:spcPct val="0"/>
        </a:spcAft>
        <a:defRPr sz="3200" b="1">
          <a:solidFill>
            <a:schemeClr val="bg1"/>
          </a:solidFill>
          <a:latin typeface="Arial" charset="0"/>
          <a:cs typeface="Arial" charset="0"/>
        </a:defRPr>
      </a:lvl5pPr>
      <a:lvl6pPr marL="457200" algn="ctr" rtl="0" eaLnBrk="1" fontAlgn="base" hangingPunct="1">
        <a:spcBef>
          <a:spcPct val="0"/>
        </a:spcBef>
        <a:spcAft>
          <a:spcPct val="0"/>
        </a:spcAft>
        <a:defRPr sz="3200" b="1">
          <a:solidFill>
            <a:schemeClr val="bg1"/>
          </a:solidFill>
          <a:latin typeface="Arial" charset="0"/>
          <a:cs typeface="Arial" charset="0"/>
        </a:defRPr>
      </a:lvl6pPr>
      <a:lvl7pPr marL="914400" algn="ctr" rtl="0" eaLnBrk="1" fontAlgn="base" hangingPunct="1">
        <a:spcBef>
          <a:spcPct val="0"/>
        </a:spcBef>
        <a:spcAft>
          <a:spcPct val="0"/>
        </a:spcAft>
        <a:defRPr sz="3200" b="1">
          <a:solidFill>
            <a:schemeClr val="bg1"/>
          </a:solidFill>
          <a:latin typeface="Arial" charset="0"/>
          <a:cs typeface="Arial" charset="0"/>
        </a:defRPr>
      </a:lvl7pPr>
      <a:lvl8pPr marL="1371600" algn="ctr" rtl="0" eaLnBrk="1" fontAlgn="base" hangingPunct="1">
        <a:spcBef>
          <a:spcPct val="0"/>
        </a:spcBef>
        <a:spcAft>
          <a:spcPct val="0"/>
        </a:spcAft>
        <a:defRPr sz="3200" b="1">
          <a:solidFill>
            <a:schemeClr val="bg1"/>
          </a:solidFill>
          <a:latin typeface="Arial" charset="0"/>
          <a:cs typeface="Arial" charset="0"/>
        </a:defRPr>
      </a:lvl8pPr>
      <a:lvl9pPr marL="1828800" algn="ctr" rtl="0" eaLnBrk="1" fontAlgn="base" hangingPunct="1">
        <a:spcBef>
          <a:spcPct val="0"/>
        </a:spcBef>
        <a:spcAft>
          <a:spcPct val="0"/>
        </a:spcAft>
        <a:defRPr sz="32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Rectangle 15"/>
          <p:cNvSpPr/>
          <p:nvPr userDrawn="1"/>
        </p:nvSpPr>
        <p:spPr>
          <a:xfrm>
            <a:off x="0" y="57278"/>
            <a:ext cx="9144000" cy="6858000"/>
          </a:xfrm>
          <a:prstGeom prst="rect">
            <a:avLst/>
          </a:prstGeom>
          <a:gradFill flip="none" rotWithShape="1">
            <a:gsLst>
              <a:gs pos="0">
                <a:srgbClr val="1E598D"/>
              </a:gs>
              <a:gs pos="50000">
                <a:srgbClr val="18305A"/>
              </a:gs>
              <a:gs pos="50000">
                <a:srgbClr val="0E1B3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Aft>
                <a:spcPct val="0"/>
              </a:spcAft>
              <a:buClrTx/>
              <a:defRPr/>
            </a:pPr>
            <a:endParaRPr lang="en-US" sz="1800">
              <a:solidFill>
                <a:prstClr val="white"/>
              </a:solidFill>
            </a:endParaRPr>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lnSpc>
                <a:spcPct val="100000"/>
              </a:lnSpc>
              <a:buClrTx/>
              <a:defRPr/>
            </a:pPr>
            <a:endParaRPr lang="en-US" dirty="0">
              <a:solidFill>
                <a:prstClr val="white"/>
              </a:solidFill>
              <a:ea typeface="ＭＳ Ｐゴシック" pitchFamily="1" charset="-128"/>
            </a:endParaRPr>
          </a:p>
        </p:txBody>
      </p:sp>
      <p:sp>
        <p:nvSpPr>
          <p:cNvPr id="10"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buClrTx/>
              <a:defRPr/>
            </a:pPr>
            <a:endParaRPr lang="en-US" dirty="0">
              <a:solidFill>
                <a:prstClr val="black">
                  <a:tint val="75000"/>
                </a:prstClr>
              </a:solidFill>
              <a:latin typeface="Arial"/>
              <a:ea typeface="ＭＳ Ｐゴシック" pitchFamily="1" charset="-128"/>
            </a:endParaRPr>
          </a:p>
        </p:txBody>
      </p:sp>
      <p:sp>
        <p:nvSpPr>
          <p:cNvPr id="11"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buClrTx/>
              <a:defRPr/>
            </a:pPr>
            <a:endParaRPr lang="en-US" dirty="0">
              <a:solidFill>
                <a:prstClr val="black">
                  <a:tint val="75000"/>
                </a:prstClr>
              </a:solidFill>
              <a:latin typeface="Arial"/>
              <a:ea typeface="ＭＳ Ｐゴシック" pitchFamily="1" charset="-128"/>
            </a:endParaRPr>
          </a:p>
        </p:txBody>
      </p:sp>
      <p:pic>
        <p:nvPicPr>
          <p:cNvPr id="13" name="Picture 12" descr="Metal Header.jpg"/>
          <p:cNvPicPr>
            <a:picLocks noChangeAspect="1"/>
          </p:cNvPicPr>
          <p:nvPr userDrawn="1"/>
        </p:nvPicPr>
        <p:blipFill>
          <a:blip r:embed="rId3" cstate="email"/>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14" name="Footer Placeholder 16"/>
          <p:cNvSpPr txBox="1">
            <a:spLocks/>
          </p:cNvSpPr>
          <p:nvPr userDrawn="1"/>
        </p:nvSpPr>
        <p:spPr>
          <a:xfrm>
            <a:off x="-17930" y="-29528"/>
            <a:ext cx="9144000" cy="231776"/>
          </a:xfrm>
          <a:prstGeom prst="rect">
            <a:avLst/>
          </a:prstGeom>
        </p:spPr>
        <p:txBody>
          <a:bodyPr/>
          <a:lstStyle/>
          <a:p>
            <a:pPr algn="ctr" fontAlgn="auto">
              <a:lnSpc>
                <a:spcPct val="100000"/>
              </a:lnSpc>
              <a:spcBef>
                <a:spcPts val="0"/>
              </a:spcBef>
              <a:spcAft>
                <a:spcPts val="0"/>
              </a:spcAft>
              <a:buClrTx/>
              <a:defRPr/>
            </a:pPr>
            <a:r>
              <a:rPr lang="en-US" sz="1000" b="1" dirty="0" smtClean="0">
                <a:solidFill>
                  <a:prstClr val="white"/>
                </a:solidFill>
                <a:latin typeface="Arial" pitchFamily="34" charset="0"/>
                <a:ea typeface="MS PGothic" pitchFamily="34" charset="-128"/>
                <a:cs typeface="Arial" pitchFamily="34" charset="0"/>
              </a:rPr>
              <a:t>UNCLASSIFIED</a:t>
            </a:r>
            <a:endParaRPr lang="en-US" sz="1000" b="1" dirty="0">
              <a:solidFill>
                <a:prstClr val="white"/>
              </a:solidFill>
              <a:latin typeface="Arial" pitchFamily="34" charset="0"/>
              <a:ea typeface="MS PGothic" pitchFamily="34" charset="-128"/>
              <a:cs typeface="Arial" pitchFamily="34" charset="0"/>
            </a:endParaRPr>
          </a:p>
        </p:txBody>
      </p:sp>
      <p:pic>
        <p:nvPicPr>
          <p:cNvPr id="20" name="Picture 19" descr="NSRDEC 2011 2inch.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800" y="152400"/>
            <a:ext cx="644119" cy="521208"/>
          </a:xfrm>
          <a:prstGeom prst="rect">
            <a:avLst/>
          </a:prstGeom>
        </p:spPr>
      </p:pic>
      <p:pic>
        <p:nvPicPr>
          <p:cNvPr id="21" name="Picture 7" descr="V:\Program Marketing &amp; Outreach\MAIN GRAPHICS\GRAPHIC RESOURCES\LOGOS\CFD LOGOS\New Logos\GIF files - CFD new\CFD logo with blue text copy.gif"/>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308164" y="182880"/>
            <a:ext cx="572537" cy="502920"/>
          </a:xfrm>
          <a:prstGeom prst="rect">
            <a:avLst/>
          </a:prstGeom>
          <a:noFill/>
        </p:spPr>
      </p:pic>
      <p:sp>
        <p:nvSpPr>
          <p:cNvPr id="12" name="TextBox 11"/>
          <p:cNvSpPr txBox="1"/>
          <p:nvPr userDrawn="1"/>
        </p:nvSpPr>
        <p:spPr>
          <a:xfrm>
            <a:off x="304800" y="6582930"/>
            <a:ext cx="2667000" cy="221599"/>
          </a:xfrm>
          <a:prstGeom prst="rect">
            <a:avLst/>
          </a:prstGeom>
          <a:noFill/>
        </p:spPr>
        <p:txBody>
          <a:bodyPr wrap="square" rtlCol="0">
            <a:spAutoFit/>
          </a:bodyPr>
          <a:lstStyle/>
          <a:p>
            <a:r>
              <a:rPr lang="en-US" sz="1050" smtClean="0">
                <a:solidFill>
                  <a:schemeClr val="bg1"/>
                </a:solidFill>
              </a:rPr>
              <a:t>UNCLASSIFIED #</a:t>
            </a:r>
            <a:r>
              <a:rPr lang="en-US" sz="1050">
                <a:solidFill>
                  <a:schemeClr val="bg1"/>
                </a:solidFill>
                <a:latin typeface="Tahoma" panose="020B0604030504040204" pitchFamily="34" charset="0"/>
              </a:rPr>
              <a:t>U18-189</a:t>
            </a:r>
            <a:endParaRPr lang="en-US" sz="1050">
              <a:solidFill>
                <a:schemeClr val="bg1"/>
              </a:solidFill>
            </a:endParaRPr>
          </a:p>
        </p:txBody>
      </p:sp>
    </p:spTree>
    <p:extLst>
      <p:ext uri="{BB962C8B-B14F-4D97-AF65-F5344CB8AC3E}">
        <p14:creationId xmlns:p14="http://schemas.microsoft.com/office/powerpoint/2010/main" val="1397361821"/>
      </p:ext>
    </p:extLst>
  </p:cSld>
  <p:clrMap bg1="lt1" tx1="dk1" bg2="lt2" tx2="dk2" accent1="accent1" accent2="accent2" accent3="accent3" accent4="accent4" accent5="accent5" accent6="accent6" hlink="hlink" folHlink="folHlink"/>
  <p:sldLayoutIdLst>
    <p:sldLayoutId id="2147484220" r:id="rId1"/>
  </p:sldLayoutIdLst>
  <p:hf hdr="0" ftr="0" dt="0"/>
  <p:txStyles>
    <p:titleStyle>
      <a:lvl1pPr algn="ctr" rtl="0" eaLnBrk="1" fontAlgn="base" hangingPunct="1">
        <a:spcBef>
          <a:spcPct val="0"/>
        </a:spcBef>
        <a:spcAft>
          <a:spcPct val="0"/>
        </a:spcAft>
        <a:defRPr sz="3200" b="1"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bg1"/>
          </a:solidFill>
          <a:latin typeface="Arial" charset="0"/>
          <a:cs typeface="Arial" charset="0"/>
        </a:defRPr>
      </a:lvl2pPr>
      <a:lvl3pPr algn="ctr" rtl="0" eaLnBrk="1" fontAlgn="base" hangingPunct="1">
        <a:spcBef>
          <a:spcPct val="0"/>
        </a:spcBef>
        <a:spcAft>
          <a:spcPct val="0"/>
        </a:spcAft>
        <a:defRPr sz="3200" b="1">
          <a:solidFill>
            <a:schemeClr val="bg1"/>
          </a:solidFill>
          <a:latin typeface="Arial" charset="0"/>
          <a:cs typeface="Arial" charset="0"/>
        </a:defRPr>
      </a:lvl3pPr>
      <a:lvl4pPr algn="ctr" rtl="0" eaLnBrk="1" fontAlgn="base" hangingPunct="1">
        <a:spcBef>
          <a:spcPct val="0"/>
        </a:spcBef>
        <a:spcAft>
          <a:spcPct val="0"/>
        </a:spcAft>
        <a:defRPr sz="3200" b="1">
          <a:solidFill>
            <a:schemeClr val="bg1"/>
          </a:solidFill>
          <a:latin typeface="Arial" charset="0"/>
          <a:cs typeface="Arial" charset="0"/>
        </a:defRPr>
      </a:lvl4pPr>
      <a:lvl5pPr algn="ctr" rtl="0" eaLnBrk="1" fontAlgn="base" hangingPunct="1">
        <a:spcBef>
          <a:spcPct val="0"/>
        </a:spcBef>
        <a:spcAft>
          <a:spcPct val="0"/>
        </a:spcAft>
        <a:defRPr sz="3200" b="1">
          <a:solidFill>
            <a:schemeClr val="bg1"/>
          </a:solidFill>
          <a:latin typeface="Arial" charset="0"/>
          <a:cs typeface="Arial" charset="0"/>
        </a:defRPr>
      </a:lvl5pPr>
      <a:lvl6pPr marL="457200" algn="ctr" rtl="0" eaLnBrk="1" fontAlgn="base" hangingPunct="1">
        <a:spcBef>
          <a:spcPct val="0"/>
        </a:spcBef>
        <a:spcAft>
          <a:spcPct val="0"/>
        </a:spcAft>
        <a:defRPr sz="3200" b="1">
          <a:solidFill>
            <a:schemeClr val="bg1"/>
          </a:solidFill>
          <a:latin typeface="Arial" charset="0"/>
          <a:cs typeface="Arial" charset="0"/>
        </a:defRPr>
      </a:lvl6pPr>
      <a:lvl7pPr marL="914400" algn="ctr" rtl="0" eaLnBrk="1" fontAlgn="base" hangingPunct="1">
        <a:spcBef>
          <a:spcPct val="0"/>
        </a:spcBef>
        <a:spcAft>
          <a:spcPct val="0"/>
        </a:spcAft>
        <a:defRPr sz="3200" b="1">
          <a:solidFill>
            <a:schemeClr val="bg1"/>
          </a:solidFill>
          <a:latin typeface="Arial" charset="0"/>
          <a:cs typeface="Arial" charset="0"/>
        </a:defRPr>
      </a:lvl7pPr>
      <a:lvl8pPr marL="1371600" algn="ctr" rtl="0" eaLnBrk="1" fontAlgn="base" hangingPunct="1">
        <a:spcBef>
          <a:spcPct val="0"/>
        </a:spcBef>
        <a:spcAft>
          <a:spcPct val="0"/>
        </a:spcAft>
        <a:defRPr sz="3200" b="1">
          <a:solidFill>
            <a:schemeClr val="bg1"/>
          </a:solidFill>
          <a:latin typeface="Arial" charset="0"/>
          <a:cs typeface="Arial" charset="0"/>
        </a:defRPr>
      </a:lvl8pPr>
      <a:lvl9pPr marL="1828800" algn="ctr" rtl="0" eaLnBrk="1" fontAlgn="base" hangingPunct="1">
        <a:spcBef>
          <a:spcPct val="0"/>
        </a:spcBef>
        <a:spcAft>
          <a:spcPct val="0"/>
        </a:spcAft>
        <a:defRPr sz="32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hyperlink" Target="mailto:Marlene.S.Harrington.civ@mail.mil"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5.gif"/><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la.mil/TroopSupport/Subsistence/Operationalrations/ugra.asp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ct val="0"/>
              </a:spcAft>
              <a:buClrTx/>
            </a:pPr>
            <a:endParaRPr lang="en-US" sz="1800">
              <a:solidFill>
                <a:prstClr val="white"/>
              </a:solidFill>
            </a:endParaRPr>
          </a:p>
        </p:txBody>
      </p:sp>
      <p:sp>
        <p:nvSpPr>
          <p:cNvPr id="4" name="Content Placeholder 3"/>
          <p:cNvSpPr>
            <a:spLocks noGrp="1"/>
          </p:cNvSpPr>
          <p:nvPr>
            <p:ph idx="4294967295"/>
          </p:nvPr>
        </p:nvSpPr>
        <p:spPr>
          <a:xfrm>
            <a:off x="0" y="2514600"/>
            <a:ext cx="9144000" cy="3611563"/>
          </a:xfrm>
          <a:prstGeom prst="rect">
            <a:avLst/>
          </a:prstGeom>
        </p:spPr>
        <p:txBody>
          <a:bodyPr/>
          <a:lstStyle/>
          <a:p>
            <a:pPr algn="ctr">
              <a:buNone/>
            </a:pPr>
            <a:r>
              <a:rPr lang="en-US" sz="5400" b="1" dirty="0" smtClean="0"/>
              <a:t>Mission/Purpose</a:t>
            </a:r>
          </a:p>
          <a:p>
            <a:pPr algn="ctr">
              <a:buNone/>
            </a:pPr>
            <a:r>
              <a:rPr lang="en-US" b="1" dirty="0" smtClean="0"/>
              <a:t>What do we do?</a:t>
            </a:r>
          </a:p>
          <a:p>
            <a:pPr algn="ctr">
              <a:buNone/>
            </a:pPr>
            <a:endParaRPr lang="en-US" b="1" dirty="0" smtClean="0"/>
          </a:p>
          <a:p>
            <a:pPr algn="ctr">
              <a:buNone/>
            </a:pPr>
            <a:endParaRPr lang="en-US" sz="2400" b="1" dirty="0"/>
          </a:p>
        </p:txBody>
      </p:sp>
      <p:sp>
        <p:nvSpPr>
          <p:cNvPr id="7" name="TextBox 6"/>
          <p:cNvSpPr txBox="1"/>
          <p:nvPr/>
        </p:nvSpPr>
        <p:spPr>
          <a:xfrm>
            <a:off x="152400" y="76200"/>
            <a:ext cx="8763000" cy="408317"/>
          </a:xfrm>
          <a:prstGeom prst="rect">
            <a:avLst/>
          </a:prstGeom>
          <a:noFill/>
        </p:spPr>
        <p:txBody>
          <a:bodyPr wrap="square" rtlCol="0">
            <a:spAutoFit/>
          </a:bodyPr>
          <a:lstStyle/>
          <a:p>
            <a:pPr algn="ctr">
              <a:lnSpc>
                <a:spcPts val="2800"/>
              </a:lnSpc>
              <a:spcAft>
                <a:spcPct val="0"/>
              </a:spcAft>
              <a:buClrTx/>
            </a:pPr>
            <a:r>
              <a:rPr lang="en-US" sz="1400" spc="400" dirty="0">
                <a:solidFill>
                  <a:prstClr val="white"/>
                </a:solidFill>
                <a:latin typeface="Arial"/>
                <a:ea typeface="ＭＳ Ｐゴシック" pitchFamily="1" charset="-128"/>
              </a:rPr>
              <a:t>The Leader in Empowering the World’s Most Capable Soldiers</a:t>
            </a:r>
          </a:p>
        </p:txBody>
      </p:sp>
      <p:pic>
        <p:nvPicPr>
          <p:cNvPr id="15" name="Picture 14" descr="logo_us_army_newgol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089681"/>
            <a:ext cx="990600" cy="311119"/>
          </a:xfrm>
          <a:prstGeom prst="rect">
            <a:avLst/>
          </a:prstGeom>
          <a:effectLst>
            <a:outerShdw blurRad="25400" dist="25400" dir="4380000" algn="ctr" rotWithShape="0">
              <a:schemeClr val="tx1">
                <a:alpha val="67000"/>
              </a:schemeClr>
            </a:outerShdw>
          </a:effectLst>
        </p:spPr>
      </p:pic>
      <p:pic>
        <p:nvPicPr>
          <p:cNvPr id="16" name="Picture 15" descr="NSRDEC 2011 2inch.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6195" y="4953000"/>
            <a:ext cx="659186" cy="533400"/>
          </a:xfrm>
          <a:prstGeom prst="rect">
            <a:avLst/>
          </a:prstGeom>
        </p:spPr>
      </p:pic>
      <p:pic>
        <p:nvPicPr>
          <p:cNvPr id="14" name="Picture 7" descr="V:\Program Marketing &amp; Outreach\MAIN GRAPHICS\GRAPHIC RESOURCES\LOGOS\CFD LOGOS\New Logos\GIF files - CFD new\CFD logo with blue text copy.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75544" y="5715000"/>
            <a:ext cx="520489" cy="457200"/>
          </a:xfrm>
          <a:prstGeom prst="rect">
            <a:avLst/>
          </a:prstGeom>
          <a:noFill/>
        </p:spPr>
      </p:pic>
      <p:pic>
        <p:nvPicPr>
          <p:cNvPr id="17" name="Picture 16" descr="_DSC7055.jpg"/>
          <p:cNvPicPr>
            <a:picLocks noChangeAspect="1"/>
          </p:cNvPicPr>
          <p:nvPr/>
        </p:nvPicPr>
        <p:blipFill>
          <a:blip r:embed="rId6" cstate="email">
            <a:extLst>
              <a:ext uri="{28A0092B-C50C-407E-A947-70E740481C1C}">
                <a14:useLocalDpi xmlns:a14="http://schemas.microsoft.com/office/drawing/2010/main"/>
              </a:ext>
            </a:extLst>
          </a:blip>
          <a:srcRect b="-1300"/>
          <a:stretch>
            <a:fillRect/>
          </a:stretch>
        </p:blipFill>
        <p:spPr>
          <a:xfrm>
            <a:off x="0" y="457200"/>
            <a:ext cx="2290948" cy="4233672"/>
          </a:xfrm>
          <a:prstGeom prst="rect">
            <a:avLst/>
          </a:prstGeom>
        </p:spPr>
      </p:pic>
      <p:pic>
        <p:nvPicPr>
          <p:cNvPr id="18" name="Picture 17" descr="110603-A-RU334-002.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286000" y="457200"/>
            <a:ext cx="2286000" cy="4206240"/>
          </a:xfrm>
          <a:prstGeom prst="rect">
            <a:avLst/>
          </a:prstGeom>
        </p:spPr>
      </p:pic>
      <p:pic>
        <p:nvPicPr>
          <p:cNvPr id="20" name="Picture 19" descr="_DSC9945.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858000" y="457200"/>
            <a:ext cx="2286000" cy="4178808"/>
          </a:xfrm>
          <a:prstGeom prst="rect">
            <a:avLst/>
          </a:prstGeom>
        </p:spPr>
      </p:pic>
      <p:pic>
        <p:nvPicPr>
          <p:cNvPr id="1026" name="Picture 2" descr="V:\Program Marketing &amp; Outreach\PHOTO LIBRARY\Equipment\2010 Equipment Book\AK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457200"/>
            <a:ext cx="2362200" cy="4178808"/>
          </a:xfrm>
          <a:prstGeom prst="rect">
            <a:avLst/>
          </a:prstGeom>
          <a:noFill/>
        </p:spPr>
      </p:pic>
      <p:cxnSp>
        <p:nvCxnSpPr>
          <p:cNvPr id="12" name="Straight Connector 11"/>
          <p:cNvCxnSpPr/>
          <p:nvPr/>
        </p:nvCxnSpPr>
        <p:spPr>
          <a:xfrm>
            <a:off x="0" y="464820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57200"/>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Picture 18" descr="US Army RA Star Logo.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9635" y="4724400"/>
            <a:ext cx="600931" cy="750049"/>
          </a:xfrm>
          <a:prstGeom prst="rect">
            <a:avLst/>
          </a:prstGeom>
        </p:spPr>
      </p:pic>
      <p:pic>
        <p:nvPicPr>
          <p:cNvPr id="21" name="Picture 2" descr="G:\AMCCG03\Action Officer Folders\Carrasquillo\Images\Ensignia\Logos\AMCLogo for white bg02.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6419" y="5486400"/>
            <a:ext cx="487362" cy="547688"/>
          </a:xfrm>
          <a:prstGeom prst="rect">
            <a:avLst/>
          </a:prstGeom>
          <a:noFill/>
          <a:effectLst>
            <a:outerShdw blurRad="50800" dist="38100" dir="2700000" algn="tl" rotWithShape="0">
              <a:prstClr val="black">
                <a:alpha val="40000"/>
              </a:prstClr>
            </a:outerShdw>
          </a:effectLst>
        </p:spPr>
      </p:pic>
      <p:sp>
        <p:nvSpPr>
          <p:cNvPr id="24" name="Rectangle 3"/>
          <p:cNvSpPr txBox="1">
            <a:spLocks noChangeArrowheads="1"/>
          </p:cNvSpPr>
          <p:nvPr/>
        </p:nvSpPr>
        <p:spPr>
          <a:xfrm>
            <a:off x="1879723" y="5665787"/>
            <a:ext cx="5486400" cy="1470025"/>
          </a:xfrm>
          <a:prstGeom prst="rect">
            <a:avLst/>
          </a:prstGeom>
        </p:spPr>
        <p:txBody>
          <a:bodyPr/>
          <a:lstStyle/>
          <a:p>
            <a:pPr algn="ctr">
              <a:defRPr/>
            </a:pPr>
            <a:r>
              <a:rPr lang="en-US" sz="1200" b="1" dirty="0" smtClean="0">
                <a:solidFill>
                  <a:prstClr val="white"/>
                </a:solidFill>
                <a:latin typeface="Arial" pitchFamily="34" charset="0"/>
                <a:ea typeface="ＭＳ Ｐゴシック" pitchFamily="1" charset="-128"/>
                <a:cs typeface="Arial" pitchFamily="34" charset="0"/>
              </a:rPr>
              <a:t>Sue Harrington</a:t>
            </a:r>
          </a:p>
          <a:p>
            <a:pPr algn="ctr">
              <a:defRPr/>
            </a:pPr>
            <a:r>
              <a:rPr lang="en-US" sz="1200" b="1" dirty="0" smtClean="0">
                <a:solidFill>
                  <a:prstClr val="white"/>
                </a:solidFill>
                <a:latin typeface="Arial" pitchFamily="34" charset="0"/>
                <a:ea typeface="ＭＳ Ｐゴシック" pitchFamily="1" charset="-128"/>
                <a:cs typeface="Arial" pitchFamily="34" charset="0"/>
              </a:rPr>
              <a:t>Combat Ration Engineering &amp; Support Team</a:t>
            </a:r>
          </a:p>
          <a:p>
            <a:pPr algn="ctr">
              <a:defRPr/>
            </a:pPr>
            <a:r>
              <a:rPr lang="en-US" sz="1200" b="1" dirty="0" smtClean="0">
                <a:solidFill>
                  <a:srgbClr val="000066"/>
                </a:solidFill>
                <a:latin typeface="Arial" pitchFamily="34" charset="0"/>
                <a:ea typeface="ＭＳ Ｐゴシック" pitchFamily="1" charset="-128"/>
                <a:cs typeface="Arial" pitchFamily="34" charset="0"/>
                <a:hlinkClick r:id="rId12"/>
              </a:rPr>
              <a:t>Marlene.S.Harrington.civ@mail.mil</a:t>
            </a:r>
            <a:endParaRPr lang="en-US" sz="1200" b="1" dirty="0" smtClean="0">
              <a:solidFill>
                <a:srgbClr val="000066"/>
              </a:solidFill>
              <a:latin typeface="Arial" pitchFamily="34" charset="0"/>
              <a:ea typeface="ＭＳ Ｐゴシック" pitchFamily="1" charset="-128"/>
              <a:cs typeface="Arial" pitchFamily="34" charset="0"/>
            </a:endParaRPr>
          </a:p>
          <a:p>
            <a:pPr algn="ctr">
              <a:defRPr/>
            </a:pPr>
            <a:r>
              <a:rPr lang="en-US" sz="1200" b="1" dirty="0" smtClean="0">
                <a:solidFill>
                  <a:prstClr val="white"/>
                </a:solidFill>
                <a:latin typeface="Arial" pitchFamily="34" charset="0"/>
                <a:ea typeface="ＭＳ Ｐゴシック" pitchFamily="1" charset="-128"/>
                <a:cs typeface="Arial" pitchFamily="34" charset="0"/>
              </a:rPr>
              <a:t>508-233-4502 / DSN 256-4502</a:t>
            </a:r>
          </a:p>
        </p:txBody>
      </p:sp>
      <p:sp>
        <p:nvSpPr>
          <p:cNvPr id="2" name="Rectangle 1"/>
          <p:cNvSpPr/>
          <p:nvPr/>
        </p:nvSpPr>
        <p:spPr>
          <a:xfrm>
            <a:off x="1349240" y="4793668"/>
            <a:ext cx="6781800" cy="757130"/>
          </a:xfrm>
          <a:prstGeom prst="rect">
            <a:avLst/>
          </a:prstGeom>
        </p:spPr>
        <p:txBody>
          <a:bodyPr wrap="square">
            <a:spAutoFit/>
          </a:bodyPr>
          <a:lstStyle/>
          <a:p>
            <a:pPr algn="ctr" eaLnBrk="1" hangingPunct="1"/>
            <a:r>
              <a:rPr lang="en-US" b="1" dirty="0">
                <a:solidFill>
                  <a:schemeClr val="bg1"/>
                </a:solidFill>
              </a:rPr>
              <a:t>Unitized Group Ration (UGR)-A Workshop</a:t>
            </a:r>
          </a:p>
          <a:p>
            <a:pPr algn="ctr" eaLnBrk="1" hangingPunct="1"/>
            <a:r>
              <a:rPr lang="en-US" b="1" dirty="0">
                <a:solidFill>
                  <a:schemeClr val="bg1"/>
                </a:solidFill>
              </a:rPr>
              <a:t>Research &amp; Development Associates Meeting</a:t>
            </a:r>
          </a:p>
        </p:txBody>
      </p:sp>
    </p:spTree>
    <p:extLst>
      <p:ext uri="{BB962C8B-B14F-4D97-AF65-F5344CB8AC3E}">
        <p14:creationId xmlns:p14="http://schemas.microsoft.com/office/powerpoint/2010/main" val="12365463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1143000" y="152400"/>
            <a:ext cx="7010400" cy="523220"/>
          </a:xfrm>
          <a:prstGeom prst="rect">
            <a:avLst/>
          </a:prstGeom>
          <a:noFill/>
        </p:spPr>
        <p:txBody>
          <a:bodyPr wrap="square" rtlCol="0">
            <a:spAutoFit/>
          </a:bodyPr>
          <a:lstStyle/>
          <a:p>
            <a:pPr algn="ctr" fontAlgn="auto">
              <a:lnSpc>
                <a:spcPct val="100000"/>
              </a:lnSpc>
              <a:spcBef>
                <a:spcPts val="0"/>
              </a:spcBef>
              <a:spcAft>
                <a:spcPts val="0"/>
              </a:spcAft>
              <a:buClrTx/>
            </a:pPr>
            <a:r>
              <a:rPr lang="en-US" sz="2800" dirty="0" smtClean="0">
                <a:solidFill>
                  <a:prstClr val="white"/>
                </a:solidFill>
                <a:latin typeface="Calibri"/>
                <a:ea typeface="+mn-ea"/>
                <a:cs typeface="+mn-cs"/>
              </a:rPr>
              <a:t>UGR-A FY19</a:t>
            </a:r>
            <a:endParaRPr lang="en-US" sz="2800" dirty="0">
              <a:solidFill>
                <a:prstClr val="white"/>
              </a:solidFill>
              <a:latin typeface="Calibri"/>
              <a:ea typeface="+mn-ea"/>
              <a:cs typeface="+mn-cs"/>
            </a:endParaRPr>
          </a:p>
        </p:txBody>
      </p:sp>
      <p:sp>
        <p:nvSpPr>
          <p:cNvPr id="3" name="Title 1"/>
          <p:cNvSpPr txBox="1">
            <a:spLocks/>
          </p:cNvSpPr>
          <p:nvPr/>
        </p:nvSpPr>
        <p:spPr>
          <a:xfrm>
            <a:off x="2057400" y="907501"/>
            <a:ext cx="6019800" cy="2362200"/>
          </a:xfrm>
          <a:prstGeom prst="rect">
            <a:avLst/>
          </a:prstGeom>
        </p:spPr>
        <p:txBody>
          <a:bodyPr vert="horz" lIns="91440" tIns="45720" rIns="91440" bIns="45720" rtlCol="0" anchor="t">
            <a:noAutofit/>
          </a:bodyPr>
          <a:lstStyle/>
          <a:p>
            <a:pPr marL="230188" indent="-230188" fontAlgn="auto">
              <a:lnSpc>
                <a:spcPct val="100000"/>
              </a:lnSpc>
              <a:spcAft>
                <a:spcPts val="1000"/>
              </a:spcAft>
              <a:buClr>
                <a:srgbClr val="C00000"/>
              </a:buClr>
              <a:defRPr/>
            </a:pPr>
            <a:r>
              <a:rPr lang="en-US" sz="2800" b="1" dirty="0" smtClean="0">
                <a:solidFill>
                  <a:prstClr val="black"/>
                </a:solidFill>
                <a:latin typeface="Calibri"/>
                <a:ea typeface="+mn-ea"/>
                <a:cs typeface="+mn-cs"/>
              </a:rPr>
              <a:t> Warfighter Feedback Methods</a:t>
            </a:r>
            <a:endParaRPr lang="en-US" sz="500" dirty="0" smtClean="0">
              <a:solidFill>
                <a:prstClr val="white"/>
              </a:solidFill>
              <a:latin typeface="Calibri"/>
              <a:ea typeface="+mn-ea"/>
              <a:cs typeface="+mn-cs"/>
            </a:endParaRPr>
          </a:p>
        </p:txBody>
      </p:sp>
      <p:graphicFrame>
        <p:nvGraphicFramePr>
          <p:cNvPr id="4" name="Diagram 3"/>
          <p:cNvGraphicFramePr/>
          <p:nvPr>
            <p:extLst>
              <p:ext uri="{D42A27DB-BD31-4B8C-83A1-F6EECF244321}">
                <p14:modId xmlns:p14="http://schemas.microsoft.com/office/powerpoint/2010/main" val="1566748423"/>
              </p:ext>
            </p:extLst>
          </p:nvPr>
        </p:nvGraphicFramePr>
        <p:xfrm>
          <a:off x="152400" y="1576387"/>
          <a:ext cx="4062984"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ight Arrow 17"/>
          <p:cNvSpPr/>
          <p:nvPr/>
        </p:nvSpPr>
        <p:spPr>
          <a:xfrm>
            <a:off x="4215384" y="36962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ClrTx/>
            </a:pPr>
            <a:endParaRPr lang="en-US" sz="1800">
              <a:solidFill>
                <a:prstClr val="white"/>
              </a:solidFill>
            </a:endParaRPr>
          </a:p>
        </p:txBody>
      </p:sp>
      <p:graphicFrame>
        <p:nvGraphicFramePr>
          <p:cNvPr id="5" name="Diagram 4"/>
          <p:cNvGraphicFramePr/>
          <p:nvPr>
            <p:extLst>
              <p:ext uri="{D42A27DB-BD31-4B8C-83A1-F6EECF244321}">
                <p14:modId xmlns:p14="http://schemas.microsoft.com/office/powerpoint/2010/main" val="3643120965"/>
              </p:ext>
            </p:extLst>
          </p:nvPr>
        </p:nvGraphicFramePr>
        <p:xfrm>
          <a:off x="5193792" y="1576387"/>
          <a:ext cx="38100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3183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5810944"/>
              </p:ext>
            </p:extLst>
          </p:nvPr>
        </p:nvGraphicFramePr>
        <p:xfrm>
          <a:off x="0" y="2514600"/>
          <a:ext cx="9144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457200" y="1447800"/>
            <a:ext cx="8229600" cy="1470025"/>
          </a:xfrm>
          <a:solidFill>
            <a:srgbClr val="002060"/>
          </a:solidFill>
        </p:spPr>
        <p:txBody>
          <a:bodyPr/>
          <a:lstStyle/>
          <a:p>
            <a:r>
              <a:rPr lang="en-US" dirty="0" smtClean="0"/>
              <a:t>Unitized Group Ration – A (UGR-A)</a:t>
            </a:r>
            <a:br>
              <a:rPr lang="en-US" dirty="0" smtClean="0"/>
            </a:br>
            <a:r>
              <a:rPr lang="en-US" dirty="0" smtClean="0"/>
              <a:t>FY19 Field Evaluation Timeline</a:t>
            </a:r>
            <a:endParaRPr lang="en-US" dirty="0"/>
          </a:p>
        </p:txBody>
      </p:sp>
      <p:sp>
        <p:nvSpPr>
          <p:cNvPr id="3" name="Slide Number Placeholder 2"/>
          <p:cNvSpPr>
            <a:spLocks noGrp="1"/>
          </p:cNvSpPr>
          <p:nvPr>
            <p:ph type="sldNum" sz="quarter" idx="12"/>
          </p:nvPr>
        </p:nvSpPr>
        <p:spPr/>
        <p:txBody>
          <a:bodyPr/>
          <a:lstStyle/>
          <a:p>
            <a:fld id="{CD05B4E8-D4D0-47B1-9E06-3F35620EB8DA}" type="slidenum">
              <a:rPr lang="en-US" sz="1200" smtClean="0">
                <a:solidFill>
                  <a:schemeClr val="tx1"/>
                </a:solidFill>
              </a:rPr>
              <a:pPr/>
              <a:t>11</a:t>
            </a:fld>
            <a:endParaRPr lang="en-US" sz="1200" dirty="0">
              <a:solidFill>
                <a:schemeClr val="tx1"/>
              </a:solidFill>
            </a:endParaRPr>
          </a:p>
        </p:txBody>
      </p:sp>
      <p:sp>
        <p:nvSpPr>
          <p:cNvPr id="6" name="TextBox 5"/>
          <p:cNvSpPr txBox="1"/>
          <p:nvPr/>
        </p:nvSpPr>
        <p:spPr>
          <a:xfrm>
            <a:off x="304800" y="6582930"/>
            <a:ext cx="2667000" cy="221599"/>
          </a:xfrm>
          <a:prstGeom prst="rect">
            <a:avLst/>
          </a:prstGeom>
          <a:noFill/>
        </p:spPr>
        <p:txBody>
          <a:bodyPr wrap="square" rtlCol="0">
            <a:spAutoFit/>
          </a:bodyPr>
          <a:lstStyle/>
          <a:p>
            <a:r>
              <a:rPr lang="en-US" sz="1050" smtClean="0">
                <a:solidFill>
                  <a:schemeClr val="bg1"/>
                </a:solidFill>
              </a:rPr>
              <a:t>UNCLASSIFIED #</a:t>
            </a:r>
            <a:r>
              <a:rPr lang="en-US" sz="1050">
                <a:solidFill>
                  <a:schemeClr val="bg1"/>
                </a:solidFill>
                <a:latin typeface="Tahoma" panose="020B0604030504040204" pitchFamily="34" charset="0"/>
              </a:rPr>
              <a:t>U18-189</a:t>
            </a:r>
            <a:endParaRPr lang="en-US" sz="1050">
              <a:solidFill>
                <a:schemeClr val="bg1"/>
              </a:solidFill>
            </a:endParaRPr>
          </a:p>
        </p:txBody>
      </p:sp>
    </p:spTree>
    <p:extLst>
      <p:ext uri="{BB962C8B-B14F-4D97-AF65-F5344CB8AC3E}">
        <p14:creationId xmlns:p14="http://schemas.microsoft.com/office/powerpoint/2010/main" val="263978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652816" y="1066800"/>
            <a:ext cx="8229600" cy="7390741"/>
          </a:xfrm>
          <a:prstGeom prst="rect">
            <a:avLst/>
          </a:prstGeom>
          <a:noFill/>
          <a:ln w="9525">
            <a:noFill/>
            <a:miter lim="800000"/>
            <a:headEnd/>
            <a:tailEnd/>
          </a:ln>
        </p:spPr>
        <p:txBody>
          <a:bodyPr>
            <a:spAutoFit/>
          </a:bodyPr>
          <a:lstStyle/>
          <a:p>
            <a:pPr>
              <a:buClrTx/>
            </a:pPr>
            <a:r>
              <a:rPr lang="en-US" dirty="0" smtClean="0"/>
              <a:t>   </a:t>
            </a:r>
            <a:r>
              <a:rPr lang="en-US" b="1" dirty="0" smtClean="0"/>
              <a:t> Focus </a:t>
            </a:r>
            <a:r>
              <a:rPr lang="en-US" b="1" dirty="0"/>
              <a:t>for </a:t>
            </a:r>
            <a:r>
              <a:rPr lang="en-US" b="1" dirty="0" smtClean="0"/>
              <a:t>FY19 Warfighter Operational Test:</a:t>
            </a:r>
          </a:p>
          <a:p>
            <a:pPr>
              <a:buClrTx/>
            </a:pPr>
            <a:endParaRPr lang="en-US" sz="1000" dirty="0" smtClean="0"/>
          </a:p>
          <a:p>
            <a:pPr lvl="1">
              <a:lnSpc>
                <a:spcPts val="1600"/>
              </a:lnSpc>
              <a:buClrTx/>
              <a:buFont typeface="Arial" charset="0"/>
              <a:buChar char="•"/>
            </a:pPr>
            <a:r>
              <a:rPr lang="en-US" sz="2200" dirty="0" smtClean="0"/>
              <a:t> Continue to </a:t>
            </a:r>
          </a:p>
          <a:p>
            <a:pPr lvl="2">
              <a:lnSpc>
                <a:spcPts val="1600"/>
              </a:lnSpc>
              <a:buClrTx/>
              <a:buFont typeface="Arial" charset="0"/>
              <a:buChar char="•"/>
            </a:pPr>
            <a:r>
              <a:rPr lang="en-US" sz="2200" dirty="0" smtClean="0"/>
              <a:t> </a:t>
            </a:r>
            <a:r>
              <a:rPr lang="en-US" sz="2000" dirty="0" smtClean="0"/>
              <a:t>Improve Nutrition</a:t>
            </a:r>
            <a:endParaRPr lang="en-US" sz="2000" dirty="0"/>
          </a:p>
          <a:p>
            <a:pPr lvl="2">
              <a:lnSpc>
                <a:spcPts val="1600"/>
              </a:lnSpc>
              <a:buClrTx/>
              <a:buFont typeface="Arial" charset="0"/>
              <a:buChar char="•"/>
            </a:pPr>
            <a:r>
              <a:rPr lang="en-US" sz="2000" dirty="0" smtClean="0"/>
              <a:t> Reduce Sodium</a:t>
            </a:r>
          </a:p>
          <a:p>
            <a:pPr lvl="2">
              <a:lnSpc>
                <a:spcPts val="1600"/>
              </a:lnSpc>
              <a:buClrTx/>
              <a:buFont typeface="Arial" charset="0"/>
              <a:buChar char="•"/>
            </a:pPr>
            <a:r>
              <a:rPr lang="en-US" sz="2000" dirty="0" smtClean="0"/>
              <a:t> Increase </a:t>
            </a:r>
            <a:r>
              <a:rPr lang="en-US" sz="2000" dirty="0"/>
              <a:t>Fiber – Legumes, Whole Grains, </a:t>
            </a:r>
            <a:r>
              <a:rPr lang="en-US" sz="2000" dirty="0" smtClean="0"/>
              <a:t>etc.</a:t>
            </a:r>
          </a:p>
          <a:p>
            <a:pPr lvl="2">
              <a:lnSpc>
                <a:spcPts val="1600"/>
              </a:lnSpc>
              <a:buClrTx/>
              <a:buFont typeface="Arial" charset="0"/>
              <a:buChar char="•"/>
            </a:pPr>
            <a:r>
              <a:rPr lang="en-US" sz="2000" dirty="0" smtClean="0"/>
              <a:t> Reduce Fat</a:t>
            </a:r>
          </a:p>
          <a:p>
            <a:pPr lvl="2">
              <a:lnSpc>
                <a:spcPts val="1600"/>
              </a:lnSpc>
              <a:buClrTx/>
              <a:buFont typeface="Arial" charset="0"/>
              <a:buChar char="•"/>
            </a:pPr>
            <a:r>
              <a:rPr lang="en-US" sz="2000" dirty="0" smtClean="0"/>
              <a:t> Eliminate Trans-Fats</a:t>
            </a:r>
          </a:p>
          <a:p>
            <a:pPr lvl="1">
              <a:lnSpc>
                <a:spcPts val="1600"/>
              </a:lnSpc>
              <a:buClrTx/>
              <a:buFont typeface="Arial" pitchFamily="34" charset="0"/>
              <a:buChar char="•"/>
            </a:pPr>
            <a:endParaRPr lang="en-US" sz="800" dirty="0" smtClean="0"/>
          </a:p>
          <a:p>
            <a:pPr lvl="1">
              <a:lnSpc>
                <a:spcPts val="1600"/>
              </a:lnSpc>
              <a:buClrTx/>
              <a:buFont typeface="Arial" pitchFamily="34" charset="0"/>
              <a:buChar char="•"/>
            </a:pPr>
            <a:r>
              <a:rPr lang="en-US" sz="2200" dirty="0" smtClean="0"/>
              <a:t> Add Vegetarian Options</a:t>
            </a:r>
          </a:p>
          <a:p>
            <a:pPr lvl="1">
              <a:lnSpc>
                <a:spcPts val="1600"/>
              </a:lnSpc>
              <a:buClrTx/>
              <a:buFont typeface="Arial" pitchFamily="34" charset="0"/>
              <a:buChar char="•"/>
            </a:pPr>
            <a:endParaRPr lang="en-US" sz="2200" dirty="0"/>
          </a:p>
          <a:p>
            <a:pPr lvl="1">
              <a:lnSpc>
                <a:spcPts val="1600"/>
              </a:lnSpc>
              <a:buClrTx/>
              <a:buFont typeface="Arial" pitchFamily="34" charset="0"/>
              <a:buChar char="•"/>
            </a:pPr>
            <a:r>
              <a:rPr lang="en-US" sz="2200" dirty="0"/>
              <a:t> </a:t>
            </a:r>
            <a:r>
              <a:rPr lang="en-US" sz="2200" dirty="0" smtClean="0"/>
              <a:t>Add Seafood Option</a:t>
            </a:r>
          </a:p>
          <a:p>
            <a:pPr lvl="1">
              <a:lnSpc>
                <a:spcPts val="1600"/>
              </a:lnSpc>
              <a:buClrTx/>
              <a:buFont typeface="Arial" pitchFamily="34" charset="0"/>
              <a:buChar char="•"/>
            </a:pPr>
            <a:endParaRPr lang="en-US" sz="2200" dirty="0"/>
          </a:p>
          <a:p>
            <a:pPr lvl="1">
              <a:lnSpc>
                <a:spcPts val="1600"/>
              </a:lnSpc>
              <a:buClrTx/>
              <a:buFont typeface="Arial" pitchFamily="34" charset="0"/>
              <a:buChar char="•"/>
            </a:pPr>
            <a:r>
              <a:rPr lang="en-US" sz="2200" dirty="0"/>
              <a:t> </a:t>
            </a:r>
            <a:r>
              <a:rPr lang="en-US" sz="2200" dirty="0" smtClean="0"/>
              <a:t>Institutional Sized Pouches (ISP)</a:t>
            </a:r>
          </a:p>
          <a:p>
            <a:pPr lvl="1">
              <a:lnSpc>
                <a:spcPts val="1600"/>
              </a:lnSpc>
              <a:buClrTx/>
            </a:pPr>
            <a:endParaRPr lang="en-US" sz="800" dirty="0" smtClean="0"/>
          </a:p>
          <a:p>
            <a:pPr lvl="1">
              <a:lnSpc>
                <a:spcPts val="1600"/>
              </a:lnSpc>
              <a:buClrTx/>
              <a:buFont typeface="Arial" pitchFamily="34" charset="0"/>
              <a:buChar char="•"/>
            </a:pPr>
            <a:r>
              <a:rPr lang="en-US" sz="2200" dirty="0" smtClean="0"/>
              <a:t> Continue to Standardize the Frozen Module</a:t>
            </a:r>
          </a:p>
          <a:p>
            <a:pPr lvl="2">
              <a:lnSpc>
                <a:spcPts val="1600"/>
              </a:lnSpc>
              <a:buClrTx/>
              <a:buFont typeface="Arial" pitchFamily="34" charset="0"/>
              <a:buChar char="•"/>
            </a:pPr>
            <a:r>
              <a:rPr lang="en-US" sz="2200" dirty="0" smtClean="0"/>
              <a:t> </a:t>
            </a:r>
            <a:r>
              <a:rPr lang="en-US" sz="2000" dirty="0" smtClean="0"/>
              <a:t>Frozen to Shelf Stable where possible</a:t>
            </a:r>
          </a:p>
          <a:p>
            <a:pPr lvl="2">
              <a:lnSpc>
                <a:spcPts val="1600"/>
              </a:lnSpc>
              <a:buClrTx/>
              <a:buFont typeface="Arial" pitchFamily="34" charset="0"/>
              <a:buChar char="•"/>
            </a:pPr>
            <a:r>
              <a:rPr lang="en-US" sz="2000" dirty="0" smtClean="0"/>
              <a:t> Optimize components</a:t>
            </a:r>
          </a:p>
          <a:p>
            <a:pPr lvl="2">
              <a:lnSpc>
                <a:spcPts val="1600"/>
              </a:lnSpc>
              <a:buClrTx/>
              <a:buFont typeface="Arial" pitchFamily="34" charset="0"/>
              <a:buChar char="•"/>
            </a:pPr>
            <a:r>
              <a:rPr lang="en-US" sz="2000" dirty="0" smtClean="0"/>
              <a:t> Packaging Reductions</a:t>
            </a:r>
          </a:p>
          <a:p>
            <a:pPr lvl="2">
              <a:lnSpc>
                <a:spcPts val="1600"/>
              </a:lnSpc>
              <a:buClrTx/>
              <a:buFont typeface="Arial" pitchFamily="34" charset="0"/>
              <a:buChar char="•"/>
            </a:pPr>
            <a:endParaRPr lang="en-US" sz="2200" dirty="0" smtClean="0"/>
          </a:p>
          <a:p>
            <a:pPr lvl="1">
              <a:lnSpc>
                <a:spcPts val="1600"/>
              </a:lnSpc>
              <a:buClrTx/>
              <a:buFont typeface="Arial" pitchFamily="34" charset="0"/>
              <a:buChar char="•"/>
            </a:pPr>
            <a:r>
              <a:rPr lang="en-US" sz="2200" dirty="0" smtClean="0"/>
              <a:t> Optimize the amount of secondary components   </a:t>
            </a:r>
            <a:r>
              <a:rPr lang="en-US" sz="2000" dirty="0"/>
              <a:t>	</a:t>
            </a:r>
          </a:p>
          <a:p>
            <a:pPr lvl="1">
              <a:lnSpc>
                <a:spcPts val="1600"/>
              </a:lnSpc>
              <a:buClrTx/>
            </a:pPr>
            <a:endParaRPr lang="en-US" sz="2200" dirty="0" smtClean="0"/>
          </a:p>
          <a:p>
            <a:pPr lvl="2">
              <a:lnSpc>
                <a:spcPct val="100000"/>
              </a:lnSpc>
              <a:buClrTx/>
              <a:buFont typeface="Arial" pitchFamily="34" charset="0"/>
              <a:buChar char="•"/>
            </a:pPr>
            <a:endParaRPr lang="en-US" sz="2200" dirty="0"/>
          </a:p>
          <a:p>
            <a:pPr lvl="1">
              <a:buClrTx/>
            </a:pPr>
            <a:r>
              <a:rPr lang="en-US" dirty="0"/>
              <a:t>	</a:t>
            </a:r>
          </a:p>
          <a:p>
            <a:pPr lvl="1">
              <a:buClrTx/>
              <a:buFont typeface="Arial" charset="0"/>
              <a:buChar char="•"/>
            </a:pPr>
            <a:endParaRPr lang="en-US" dirty="0"/>
          </a:p>
          <a:p>
            <a:pPr lvl="1">
              <a:buClrTx/>
            </a:pPr>
            <a:endParaRPr lang="en-US" dirty="0"/>
          </a:p>
        </p:txBody>
      </p:sp>
      <p:sp>
        <p:nvSpPr>
          <p:cNvPr id="27651" name="Rectangle 2"/>
          <p:cNvSpPr>
            <a:spLocks noGrp="1" noChangeArrowheads="1"/>
          </p:cNvSpPr>
          <p:nvPr>
            <p:ph type="title"/>
          </p:nvPr>
        </p:nvSpPr>
        <p:spPr>
          <a:xfrm>
            <a:off x="1795816" y="0"/>
            <a:ext cx="5943600" cy="762000"/>
          </a:xfrm>
        </p:spPr>
        <p:txBody>
          <a:bodyPr/>
          <a:lstStyle/>
          <a:p>
            <a:pPr eaLnBrk="1" hangingPunct="1"/>
            <a:r>
              <a:rPr lang="en-US" sz="2400" dirty="0" smtClean="0">
                <a:latin typeface="Arial Black" pitchFamily="34" charset="0"/>
                <a:cs typeface="Arial" charset="0"/>
              </a:rPr>
              <a:t>UGR-A FY19</a:t>
            </a:r>
            <a:r>
              <a:rPr lang="en-US" sz="2400" dirty="0">
                <a:latin typeface="Arial Black" pitchFamily="34" charset="0"/>
                <a:cs typeface="Arial" charset="0"/>
              </a:rPr>
              <a:t> </a:t>
            </a:r>
            <a:r>
              <a:rPr lang="en-US" sz="2400" dirty="0" smtClean="0">
                <a:latin typeface="Arial Black" pitchFamily="34" charset="0"/>
                <a:cs typeface="Arial" charset="0"/>
              </a:rPr>
              <a:t>Warfighter Operational </a:t>
            </a:r>
            <a:r>
              <a:rPr lang="en-US" sz="2400" dirty="0" smtClean="0">
                <a:cs typeface="Arial" charset="0"/>
              </a:rPr>
              <a:t>Evaluation</a:t>
            </a:r>
            <a:endParaRPr lang="en-US" sz="2400" dirty="0" smtClean="0">
              <a:latin typeface="Arial Black" pitchFamily="34" charset="0"/>
              <a:cs typeface="Arial" charset="0"/>
            </a:endParaRPr>
          </a:p>
        </p:txBody>
      </p:sp>
    </p:spTree>
    <p:extLst>
      <p:ext uri="{BB962C8B-B14F-4D97-AF65-F5344CB8AC3E}">
        <p14:creationId xmlns:p14="http://schemas.microsoft.com/office/powerpoint/2010/main" val="407642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15" descr="_DSC1751.jpg"/>
          <p:cNvPicPr>
            <a:picLocks noChangeAspect="1"/>
          </p:cNvPicPr>
          <p:nvPr/>
        </p:nvPicPr>
        <p:blipFill rotWithShape="1">
          <a:blip r:embed="rId3" cstate="screen"/>
          <a:srcRect l="10146" b="13361"/>
          <a:stretch/>
        </p:blipFill>
        <p:spPr bwMode="auto">
          <a:xfrm>
            <a:off x="152400" y="990600"/>
            <a:ext cx="8763000" cy="5622925"/>
          </a:xfrm>
          <a:prstGeom prst="rect">
            <a:avLst/>
          </a:prstGeom>
          <a:ln>
            <a:noFill/>
          </a:ln>
          <a:effectLst>
            <a:softEdge rad="112500"/>
          </a:effectLst>
        </p:spPr>
      </p:pic>
      <p:sp>
        <p:nvSpPr>
          <p:cNvPr id="16386" name="Title 2"/>
          <p:cNvSpPr>
            <a:spLocks noGrp="1"/>
          </p:cNvSpPr>
          <p:nvPr>
            <p:ph type="title"/>
          </p:nvPr>
        </p:nvSpPr>
        <p:spPr/>
        <p:txBody>
          <a:bodyPr/>
          <a:lstStyle/>
          <a:p>
            <a:r>
              <a:rPr dirty="0" smtClean="0">
                <a:cs typeface="Arial" charset="0"/>
              </a:rPr>
              <a:t>Questions?</a:t>
            </a:r>
          </a:p>
        </p:txBody>
      </p:sp>
      <p:sp>
        <p:nvSpPr>
          <p:cNvPr id="2" name="Slide Number Placeholder 1"/>
          <p:cNvSpPr>
            <a:spLocks noGrp="1"/>
          </p:cNvSpPr>
          <p:nvPr>
            <p:ph type="sldNum" sz="quarter" idx="12"/>
          </p:nvPr>
        </p:nvSpPr>
        <p:spPr/>
        <p:txBody>
          <a:bodyPr/>
          <a:lstStyle/>
          <a:p>
            <a:pPr>
              <a:defRPr/>
            </a:pPr>
            <a:fld id="{21FD5576-2BB1-4348-B210-298F9CB2ED59}" type="slidenum">
              <a:rPr lang="en-US" smtClean="0"/>
              <a:pPr>
                <a:defRPr/>
              </a:pPr>
              <a:t>13</a:t>
            </a:fld>
            <a:endParaRPr lang="en-US" dirty="0"/>
          </a:p>
        </p:txBody>
      </p:sp>
    </p:spTree>
    <p:extLst>
      <p:ext uri="{BB962C8B-B14F-4D97-AF65-F5344CB8AC3E}">
        <p14:creationId xmlns:p14="http://schemas.microsoft.com/office/powerpoint/2010/main" val="1464773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39825"/>
          </a:xfrm>
        </p:spPr>
        <p:txBody>
          <a:bodyPr/>
          <a:lstStyle/>
          <a:p>
            <a:r>
              <a:rPr b="1" dirty="0" smtClean="0">
                <a:cs typeface="Arial" charset="0"/>
              </a:rPr>
              <a:t>Unitized Group Rations (UGRs)</a:t>
            </a:r>
          </a:p>
        </p:txBody>
      </p:sp>
      <p:sp>
        <p:nvSpPr>
          <p:cNvPr id="9219" name="Text Box 3"/>
          <p:cNvSpPr txBox="1">
            <a:spLocks noChangeArrowheads="1"/>
          </p:cNvSpPr>
          <p:nvPr/>
        </p:nvSpPr>
        <p:spPr bwMode="auto">
          <a:xfrm>
            <a:off x="304800" y="1354015"/>
            <a:ext cx="6477000" cy="4228850"/>
          </a:xfrm>
          <a:prstGeom prst="rect">
            <a:avLst/>
          </a:prstGeom>
          <a:noFill/>
          <a:ln w="9525" algn="ctr">
            <a:noFill/>
            <a:miter lim="800000"/>
            <a:headEnd/>
            <a:tailEnd/>
          </a:ln>
        </p:spPr>
        <p:txBody>
          <a:bodyPr wrap="square">
            <a:spAutoFit/>
          </a:bodyPr>
          <a:lstStyle/>
          <a:p>
            <a:pPr>
              <a:spcBef>
                <a:spcPct val="20000"/>
              </a:spcBef>
              <a:buClr>
                <a:schemeClr val="bg2"/>
              </a:buClr>
              <a:buSzPct val="85000"/>
              <a:buFont typeface="Wingdings" pitchFamily="2" charset="2"/>
              <a:buNone/>
            </a:pPr>
            <a:r>
              <a:rPr lang="en-US" sz="2000" b="1" dirty="0"/>
              <a:t>Family of </a:t>
            </a:r>
            <a:r>
              <a:rPr lang="en-US" sz="2000" b="1" dirty="0" smtClean="0"/>
              <a:t>UGRs:</a:t>
            </a:r>
            <a:endParaRPr lang="en-US" sz="2000" b="1" dirty="0"/>
          </a:p>
          <a:p>
            <a:pPr>
              <a:spcBef>
                <a:spcPct val="20000"/>
              </a:spcBef>
              <a:buSzPct val="100000"/>
              <a:buFont typeface="Arial" charset="0"/>
              <a:buChar char="•"/>
            </a:pPr>
            <a:r>
              <a:rPr lang="en-US" sz="2000" dirty="0"/>
              <a:t> UGR - Heat and Serve (H&amp;S</a:t>
            </a:r>
            <a:r>
              <a:rPr lang="en-US" sz="2000" dirty="0" smtClean="0"/>
              <a:t>): </a:t>
            </a:r>
            <a:r>
              <a:rPr lang="en-US" sz="2000" dirty="0"/>
              <a:t>shelf </a:t>
            </a:r>
            <a:r>
              <a:rPr lang="en-US" sz="2000" dirty="0" smtClean="0"/>
              <a:t>stable components; 18 </a:t>
            </a:r>
            <a:r>
              <a:rPr lang="en-US" sz="2000" dirty="0"/>
              <a:t>month Shelf-Life @ 80</a:t>
            </a:r>
            <a:r>
              <a:rPr lang="en-US" sz="2000" baseline="30000" dirty="0"/>
              <a:t>o</a:t>
            </a:r>
            <a:r>
              <a:rPr lang="en-US" sz="2000" dirty="0"/>
              <a:t>F</a:t>
            </a:r>
          </a:p>
          <a:p>
            <a:pPr>
              <a:spcBef>
                <a:spcPct val="20000"/>
              </a:spcBef>
              <a:buSzPct val="100000"/>
              <a:buFont typeface="Arial" charset="0"/>
              <a:buChar char="•"/>
            </a:pPr>
            <a:r>
              <a:rPr lang="en-US" sz="2000" dirty="0"/>
              <a:t> UGR - </a:t>
            </a:r>
            <a:r>
              <a:rPr lang="en-US" sz="2000" dirty="0" smtClean="0"/>
              <a:t>A: </a:t>
            </a:r>
            <a:r>
              <a:rPr lang="en-US" sz="2000" dirty="0"/>
              <a:t>commercial frozen plus </a:t>
            </a:r>
            <a:r>
              <a:rPr lang="en-US" sz="2000" dirty="0" smtClean="0"/>
              <a:t>shelf-stable components; 12 </a:t>
            </a:r>
            <a:r>
              <a:rPr lang="en-US" sz="2000" dirty="0"/>
              <a:t>month Shelf-Life  </a:t>
            </a:r>
          </a:p>
          <a:p>
            <a:pPr>
              <a:spcBef>
                <a:spcPct val="20000"/>
              </a:spcBef>
              <a:buSzPct val="100000"/>
              <a:buFont typeface="Arial" charset="0"/>
              <a:buChar char="•"/>
            </a:pPr>
            <a:r>
              <a:rPr lang="en-US" sz="2000" dirty="0"/>
              <a:t> UGR - M</a:t>
            </a:r>
            <a:r>
              <a:rPr lang="en-US" sz="2000" dirty="0" smtClean="0"/>
              <a:t>: </a:t>
            </a:r>
            <a:r>
              <a:rPr lang="en-US" sz="2000" dirty="0"/>
              <a:t>USMC specific; shelf-stable ingredients; </a:t>
            </a:r>
            <a:endParaRPr lang="en-US" sz="2000" dirty="0" smtClean="0"/>
          </a:p>
          <a:p>
            <a:pPr>
              <a:spcBef>
                <a:spcPct val="20000"/>
              </a:spcBef>
              <a:buSzPct val="100000"/>
            </a:pPr>
            <a:r>
              <a:rPr lang="en-US" sz="2000" dirty="0" smtClean="0"/>
              <a:t>18 </a:t>
            </a:r>
            <a:r>
              <a:rPr lang="en-US" sz="2000" dirty="0"/>
              <a:t>month Shelf-Life @ 80</a:t>
            </a:r>
            <a:r>
              <a:rPr lang="en-US" sz="2000" baseline="30000" dirty="0"/>
              <a:t>o</a:t>
            </a:r>
            <a:r>
              <a:rPr lang="en-US" sz="2000" dirty="0"/>
              <a:t>F</a:t>
            </a:r>
          </a:p>
          <a:p>
            <a:pPr>
              <a:spcBef>
                <a:spcPct val="20000"/>
              </a:spcBef>
              <a:buClr>
                <a:srgbClr val="CC9900"/>
              </a:buClr>
              <a:buSzPct val="85000"/>
              <a:buFont typeface="Wingdings" pitchFamily="2" charset="2"/>
              <a:buNone/>
            </a:pPr>
            <a:r>
              <a:rPr lang="en-US" sz="2000" b="1" dirty="0" smtClean="0"/>
              <a:t>Each UGR</a:t>
            </a:r>
            <a:r>
              <a:rPr lang="en-US" dirty="0" smtClean="0"/>
              <a:t> </a:t>
            </a:r>
            <a:r>
              <a:rPr lang="en-US" sz="2000" b="1" dirty="0"/>
              <a:t>contains:</a:t>
            </a:r>
          </a:p>
          <a:p>
            <a:pPr lvl="1">
              <a:spcBef>
                <a:spcPct val="20000"/>
              </a:spcBef>
              <a:buSzPct val="100000"/>
              <a:buFont typeface="Arial" charset="0"/>
              <a:buChar char="•"/>
            </a:pPr>
            <a:r>
              <a:rPr lang="en-US" sz="2000" dirty="0"/>
              <a:t> 50 complete meals (3 boxes)</a:t>
            </a:r>
          </a:p>
          <a:p>
            <a:pPr lvl="1">
              <a:spcBef>
                <a:spcPct val="20000"/>
              </a:spcBef>
              <a:buSzPct val="100000"/>
              <a:buFont typeface="Arial" charset="0"/>
              <a:buChar char="•"/>
            </a:pPr>
            <a:r>
              <a:rPr lang="en-US" sz="2000" dirty="0"/>
              <a:t> Dining trays, utensils, etc.</a:t>
            </a:r>
          </a:p>
          <a:p>
            <a:pPr lvl="1">
              <a:spcBef>
                <a:spcPct val="20000"/>
              </a:spcBef>
              <a:buSzPct val="100000"/>
              <a:buFont typeface="Arial" charset="0"/>
              <a:buChar char="•"/>
            </a:pPr>
            <a:r>
              <a:rPr lang="en-US" sz="2000" dirty="0"/>
              <a:t> Up to 7 breakfast &amp; 14 lunch / dinner </a:t>
            </a:r>
            <a:r>
              <a:rPr lang="en-US" sz="2000" dirty="0" smtClean="0"/>
              <a:t>menus</a:t>
            </a:r>
            <a:endParaRPr lang="en-US" sz="2000" dirty="0"/>
          </a:p>
          <a:p>
            <a:pPr>
              <a:spcBef>
                <a:spcPct val="20000"/>
              </a:spcBef>
              <a:buClr>
                <a:schemeClr val="bg2"/>
              </a:buClr>
              <a:buSzPct val="85000"/>
              <a:buFont typeface="Wingdings" pitchFamily="2" charset="2"/>
              <a:buNone/>
            </a:pPr>
            <a:endParaRPr lang="en-US" sz="2000" dirty="0"/>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29400" y="3424360"/>
            <a:ext cx="2362200" cy="1771650"/>
          </a:xfrm>
          <a:prstGeom prst="rect">
            <a:avLst/>
          </a:prstGeom>
          <a:noFill/>
          <a:ln w="9525">
            <a:solidFill>
              <a:schemeClr val="tx1"/>
            </a:solidFill>
            <a:miter lim="800000"/>
            <a:headEnd/>
            <a:tailEnd/>
          </a:ln>
        </p:spPr>
      </p:pic>
      <p:pic>
        <p:nvPicPr>
          <p:cNvPr id="9222" name="Picture 2" descr="https://natiportal/NSRDEC/cfd/Graphics%20Guidance/Ration%20Book,%208th%20Edition%20Photos/All%20Photos%20Used%20in%208th%20Edition,%202008/Group%20Rations/UGR-Heat%20and%20Serve%20Module.jpg"/>
          <p:cNvPicPr>
            <a:picLocks noChangeAspect="1" noChangeArrowheads="1"/>
          </p:cNvPicPr>
          <p:nvPr/>
        </p:nvPicPr>
        <p:blipFill>
          <a:blip r:embed="rId4" cstate="print"/>
          <a:srcRect/>
          <a:stretch>
            <a:fillRect/>
          </a:stretch>
        </p:blipFill>
        <p:spPr bwMode="auto">
          <a:xfrm>
            <a:off x="6629400" y="1844942"/>
            <a:ext cx="2362200" cy="1600200"/>
          </a:xfrm>
          <a:prstGeom prst="rect">
            <a:avLst/>
          </a:prstGeom>
          <a:noFill/>
          <a:ln w="9525">
            <a:solidFill>
              <a:schemeClr val="tx1"/>
            </a:solidFill>
            <a:miter lim="800000"/>
            <a:headEnd/>
            <a:tailEnd/>
          </a:ln>
        </p:spPr>
      </p:pic>
      <p:sp>
        <p:nvSpPr>
          <p:cNvPr id="2" name="TextBox 1"/>
          <p:cNvSpPr txBox="1"/>
          <p:nvPr/>
        </p:nvSpPr>
        <p:spPr>
          <a:xfrm>
            <a:off x="6096000" y="5715000"/>
            <a:ext cx="2895600" cy="867930"/>
          </a:xfrm>
          <a:prstGeom prst="rect">
            <a:avLst/>
          </a:prstGeom>
          <a:noFill/>
          <a:ln>
            <a:solidFill>
              <a:srgbClr val="000066"/>
            </a:solidFill>
          </a:ln>
        </p:spPr>
        <p:txBody>
          <a:bodyPr wrap="square" rtlCol="0">
            <a:spAutoFit/>
          </a:bodyPr>
          <a:lstStyle/>
          <a:p>
            <a:r>
              <a:rPr lang="en-US" sz="1800" dirty="0" smtClean="0">
                <a:solidFill>
                  <a:srgbClr val="0000CC"/>
                </a:solidFill>
              </a:rPr>
              <a:t>UGR POCs:</a:t>
            </a:r>
          </a:p>
          <a:p>
            <a:r>
              <a:rPr lang="en-US" sz="1800" dirty="0" smtClean="0">
                <a:solidFill>
                  <a:srgbClr val="0000CC"/>
                </a:solidFill>
              </a:rPr>
              <a:t>UGR-A/M: Sue Harrington</a:t>
            </a:r>
          </a:p>
          <a:p>
            <a:r>
              <a:rPr lang="en-US" sz="1800" dirty="0" smtClean="0">
                <a:solidFill>
                  <a:srgbClr val="0000CC"/>
                </a:solidFill>
              </a:rPr>
              <a:t>UGR-H&amp;S: Meg Walker</a:t>
            </a:r>
            <a:endParaRPr lang="en-US" sz="1800" dirty="0">
              <a:solidFill>
                <a:srgbClr val="0000CC"/>
              </a:solidFill>
            </a:endParaRPr>
          </a:p>
        </p:txBody>
      </p:sp>
      <p:sp>
        <p:nvSpPr>
          <p:cNvPr id="3" name="Slide Number Placeholder 2"/>
          <p:cNvSpPr>
            <a:spLocks noGrp="1"/>
          </p:cNvSpPr>
          <p:nvPr>
            <p:ph type="sldNum" sz="quarter" idx="12"/>
          </p:nvPr>
        </p:nvSpPr>
        <p:spPr/>
        <p:txBody>
          <a:bodyPr/>
          <a:lstStyle/>
          <a:p>
            <a:pPr>
              <a:defRPr/>
            </a:pPr>
            <a:fld id="{1A611FB8-1FD4-44C1-8D93-03F92F842040}" type="slidenum">
              <a:rPr lang="en-US" smtClean="0"/>
              <a:pPr>
                <a:defRPr/>
              </a:pPr>
              <a:t>2</a:t>
            </a:fld>
            <a:endParaRPr lang="en-US" dirty="0"/>
          </a:p>
        </p:txBody>
      </p:sp>
      <p:sp>
        <p:nvSpPr>
          <p:cNvPr id="4" name="TextBox 3"/>
          <p:cNvSpPr txBox="1"/>
          <p:nvPr/>
        </p:nvSpPr>
        <p:spPr>
          <a:xfrm>
            <a:off x="304800" y="6582930"/>
            <a:ext cx="2667000" cy="221599"/>
          </a:xfrm>
          <a:prstGeom prst="rect">
            <a:avLst/>
          </a:prstGeom>
          <a:noFill/>
        </p:spPr>
        <p:txBody>
          <a:bodyPr wrap="square" rtlCol="0">
            <a:spAutoFit/>
          </a:bodyPr>
          <a:lstStyle/>
          <a:p>
            <a:r>
              <a:rPr lang="en-US" sz="1050" smtClean="0"/>
              <a:t>UNCLASSIFIED #</a:t>
            </a:r>
            <a:r>
              <a:rPr lang="en-US" sz="1050">
                <a:latin typeface="Tahoma" panose="020B0604030504040204" pitchFamily="34" charset="0"/>
              </a:rPr>
              <a:t>U18-189</a:t>
            </a:r>
            <a:endParaRPr lang="en-US" sz="1050"/>
          </a:p>
        </p:txBody>
      </p:sp>
    </p:spTree>
    <p:extLst>
      <p:ext uri="{BB962C8B-B14F-4D97-AF65-F5344CB8AC3E}">
        <p14:creationId xmlns:p14="http://schemas.microsoft.com/office/powerpoint/2010/main" val="182980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7848600" cy="4525963"/>
          </a:xfrm>
        </p:spPr>
        <p:txBody>
          <a:bodyPr/>
          <a:lstStyle/>
          <a:p>
            <a:r>
              <a:rPr lang="en-US" dirty="0" smtClean="0"/>
              <a:t>Menus – Table I</a:t>
            </a:r>
          </a:p>
          <a:p>
            <a:pPr lvl="1"/>
            <a:r>
              <a:rPr lang="en-US" dirty="0"/>
              <a:t> </a:t>
            </a:r>
            <a:r>
              <a:rPr lang="en-US" dirty="0" smtClean="0"/>
              <a:t>7 Breakfast</a:t>
            </a:r>
          </a:p>
          <a:p>
            <a:pPr lvl="1"/>
            <a:r>
              <a:rPr lang="en-US" dirty="0"/>
              <a:t> </a:t>
            </a:r>
            <a:r>
              <a:rPr lang="en-US" dirty="0" smtClean="0"/>
              <a:t>14 Dinner</a:t>
            </a:r>
          </a:p>
          <a:p>
            <a:pPr lvl="1"/>
            <a:r>
              <a:rPr lang="en-US" dirty="0"/>
              <a:t> </a:t>
            </a:r>
            <a:r>
              <a:rPr lang="en-US" dirty="0" smtClean="0"/>
              <a:t> 7 Short Order Dinner</a:t>
            </a:r>
          </a:p>
          <a:p>
            <a:pPr marL="457200" lvl="1" indent="0">
              <a:buNone/>
            </a:pPr>
            <a:endParaRPr lang="en-US" dirty="0" smtClean="0"/>
          </a:p>
          <a:p>
            <a:r>
              <a:rPr lang="en-US" dirty="0" smtClean="0"/>
              <a:t>Requirements – Table II</a:t>
            </a:r>
          </a:p>
          <a:p>
            <a:pPr marL="0" indent="0">
              <a:buNone/>
            </a:pPr>
            <a:endParaRPr lang="en-US" dirty="0" smtClean="0"/>
          </a:p>
          <a:p>
            <a:r>
              <a:rPr lang="en-US" sz="2800" dirty="0">
                <a:solidFill>
                  <a:srgbClr val="0A0AD0"/>
                </a:solidFill>
              </a:rPr>
              <a:t>http://www.dla.mil/TroopSupport/Subsistence/Operationalrations/ugra.aspx</a:t>
            </a:r>
            <a:endParaRPr lang="en-US" sz="2800" dirty="0" smtClean="0">
              <a:solidFill>
                <a:srgbClr val="0A0AD0"/>
              </a:solidFill>
            </a:endParaRPr>
          </a:p>
          <a:p>
            <a:pPr marL="0" indent="0">
              <a:buNone/>
            </a:pPr>
            <a:endParaRPr lang="en-US" dirty="0" smtClean="0"/>
          </a:p>
          <a:p>
            <a:pPr lvl="1"/>
            <a:endParaRPr lang="en-US" dirty="0"/>
          </a:p>
          <a:p>
            <a:endParaRPr lang="en-US" dirty="0" smtClean="0"/>
          </a:p>
          <a:p>
            <a:endParaRPr lang="en-US" dirty="0" smtClean="0"/>
          </a:p>
        </p:txBody>
      </p:sp>
      <p:sp>
        <p:nvSpPr>
          <p:cNvPr id="3" name="Title 2"/>
          <p:cNvSpPr>
            <a:spLocks noGrp="1"/>
          </p:cNvSpPr>
          <p:nvPr>
            <p:ph type="title"/>
          </p:nvPr>
        </p:nvSpPr>
        <p:spPr/>
        <p:txBody>
          <a:bodyPr/>
          <a:lstStyle/>
          <a:p>
            <a:r>
              <a:rPr lang="en-US" dirty="0" smtClean="0"/>
              <a:t>UGR-A</a:t>
            </a:r>
            <a:endParaRPr lang="en-US" dirty="0"/>
          </a:p>
        </p:txBody>
      </p:sp>
      <p:sp>
        <p:nvSpPr>
          <p:cNvPr id="4" name="Slide Number Placeholder 3"/>
          <p:cNvSpPr>
            <a:spLocks noGrp="1"/>
          </p:cNvSpPr>
          <p:nvPr>
            <p:ph type="sldNum" sz="quarter" idx="12"/>
          </p:nvPr>
        </p:nvSpPr>
        <p:spPr/>
        <p:txBody>
          <a:bodyPr/>
          <a:lstStyle/>
          <a:p>
            <a:pPr>
              <a:defRPr/>
            </a:pPr>
            <a:fld id="{1A611FB8-1FD4-44C1-8D93-03F92F842040}" type="slidenum">
              <a:rPr lang="en-US" smtClean="0"/>
              <a:pPr>
                <a:defRPr/>
              </a:pPr>
              <a:t>3</a:t>
            </a:fld>
            <a:endParaRPr lang="en-US" dirty="0"/>
          </a:p>
        </p:txBody>
      </p:sp>
    </p:spTree>
    <p:extLst>
      <p:ext uri="{BB962C8B-B14F-4D97-AF65-F5344CB8AC3E}">
        <p14:creationId xmlns:p14="http://schemas.microsoft.com/office/powerpoint/2010/main" val="4157601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dirty="0" smtClean="0">
                <a:cs typeface="Arial" charset="0"/>
              </a:rPr>
              <a:t>Table I &amp; Table II</a:t>
            </a:r>
          </a:p>
        </p:txBody>
      </p:sp>
      <p:sp>
        <p:nvSpPr>
          <p:cNvPr id="13316" name="Text Box 7"/>
          <p:cNvSpPr txBox="1">
            <a:spLocks noChangeArrowheads="1"/>
          </p:cNvSpPr>
          <p:nvPr/>
        </p:nvSpPr>
        <p:spPr bwMode="auto">
          <a:xfrm>
            <a:off x="228600" y="1066800"/>
            <a:ext cx="8458200" cy="764825"/>
          </a:xfrm>
          <a:prstGeom prst="rect">
            <a:avLst/>
          </a:prstGeom>
          <a:noFill/>
          <a:ln w="9525">
            <a:noFill/>
            <a:miter lim="800000"/>
            <a:headEnd/>
            <a:tailEnd/>
          </a:ln>
        </p:spPr>
        <p:txBody>
          <a:bodyPr wrap="square">
            <a:spAutoFit/>
          </a:bodyPr>
          <a:lstStyle/>
          <a:p>
            <a:pPr>
              <a:spcBef>
                <a:spcPct val="50000"/>
              </a:spcBef>
            </a:pPr>
            <a:r>
              <a:rPr lang="en-US" sz="1900" dirty="0">
                <a:hlinkClick r:id="rId3"/>
              </a:rPr>
              <a:t>http://</a:t>
            </a:r>
            <a:r>
              <a:rPr lang="en-US" sz="1900" dirty="0" smtClean="0">
                <a:hlinkClick r:id="rId3"/>
              </a:rPr>
              <a:t>www.dla.mil/TroopSupport/Subsistence/Operationalrations/ugra.aspx</a:t>
            </a:r>
            <a:endParaRPr lang="en-US" sz="1900" dirty="0" smtClean="0"/>
          </a:p>
          <a:p>
            <a:pPr>
              <a:spcBef>
                <a:spcPct val="50000"/>
              </a:spcBef>
            </a:pPr>
            <a:r>
              <a:rPr lang="en-US" sz="1900" dirty="0" smtClean="0"/>
              <a:t>Scroll </a:t>
            </a:r>
            <a:r>
              <a:rPr lang="en-US" sz="1900" dirty="0"/>
              <a:t>to bottom of page for Table I &amp;II</a:t>
            </a:r>
          </a:p>
        </p:txBody>
      </p:sp>
      <p:sp>
        <p:nvSpPr>
          <p:cNvPr id="4" name="Down Arrow 3"/>
          <p:cNvSpPr/>
          <p:nvPr/>
        </p:nvSpPr>
        <p:spPr>
          <a:xfrm>
            <a:off x="3200400" y="4953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67640" y="2000250"/>
            <a:ext cx="5699760" cy="3562350"/>
          </a:xfrm>
          <a:prstGeom prst="rect">
            <a:avLst/>
          </a:prstGeom>
        </p:spPr>
      </p:pic>
      <p:cxnSp>
        <p:nvCxnSpPr>
          <p:cNvPr id="8" name="Straight Arrow Connector 7"/>
          <p:cNvCxnSpPr/>
          <p:nvPr/>
        </p:nvCxnSpPr>
        <p:spPr>
          <a:xfrm>
            <a:off x="5638800" y="4054156"/>
            <a:ext cx="12192" cy="5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srcRect l="37118" t="36052" r="21213" b="43900"/>
          <a:stretch/>
        </p:blipFill>
        <p:spPr>
          <a:xfrm>
            <a:off x="4343399" y="4038600"/>
            <a:ext cx="5067991" cy="1524000"/>
          </a:xfrm>
          <a:prstGeom prst="rect">
            <a:avLst/>
          </a:prstGeom>
        </p:spPr>
      </p:pic>
      <p:sp>
        <p:nvSpPr>
          <p:cNvPr id="7" name="Right Arrow 6"/>
          <p:cNvSpPr/>
          <p:nvPr/>
        </p:nvSpPr>
        <p:spPr>
          <a:xfrm>
            <a:off x="4328505" y="4755642"/>
            <a:ext cx="532005" cy="220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46949" y="4457700"/>
            <a:ext cx="762000" cy="470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New Source Form</a:t>
            </a:r>
            <a:endParaRPr lang="en-US" sz="1100" dirty="0"/>
          </a:p>
        </p:txBody>
      </p:sp>
      <p:sp>
        <p:nvSpPr>
          <p:cNvPr id="10" name="Right Arrow 9"/>
          <p:cNvSpPr/>
          <p:nvPr/>
        </p:nvSpPr>
        <p:spPr>
          <a:xfrm rot="10800000">
            <a:off x="6084622" y="4928616"/>
            <a:ext cx="710882" cy="23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2" name="Rounded Rectangle 11"/>
          <p:cNvSpPr/>
          <p:nvPr/>
        </p:nvSpPr>
        <p:spPr>
          <a:xfrm>
            <a:off x="6720324" y="4796028"/>
            <a:ext cx="914400" cy="360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Short Order</a:t>
            </a:r>
            <a:endParaRPr lang="en-US" sz="1100" dirty="0"/>
          </a:p>
        </p:txBody>
      </p:sp>
      <p:sp>
        <p:nvSpPr>
          <p:cNvPr id="13" name="Right Arrow 12"/>
          <p:cNvSpPr/>
          <p:nvPr/>
        </p:nvSpPr>
        <p:spPr>
          <a:xfrm>
            <a:off x="3828153" y="51923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1A611FB8-1FD4-44C1-8D93-03F92F842040}" type="slidenum">
              <a:rPr lang="en-US" smtClean="0"/>
              <a:pPr>
                <a:defRPr/>
              </a:pPr>
              <a:t>4</a:t>
            </a:fld>
            <a:endParaRPr lang="en-US" dirty="0"/>
          </a:p>
        </p:txBody>
      </p:sp>
    </p:spTree>
    <p:extLst>
      <p:ext uri="{BB962C8B-B14F-4D97-AF65-F5344CB8AC3E}">
        <p14:creationId xmlns:p14="http://schemas.microsoft.com/office/powerpoint/2010/main" val="71249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UGR-A Table I</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4168931"/>
              </p:ext>
            </p:extLst>
          </p:nvPr>
        </p:nvGraphicFramePr>
        <p:xfrm>
          <a:off x="2622062" y="1143006"/>
          <a:ext cx="4921738" cy="4983157"/>
        </p:xfrm>
        <a:graphic>
          <a:graphicData uri="http://schemas.openxmlformats.org/drawingml/2006/table">
            <a:tbl>
              <a:tblPr/>
              <a:tblGrid>
                <a:gridCol w="702188"/>
                <a:gridCol w="411037"/>
                <a:gridCol w="607992"/>
                <a:gridCol w="1078971"/>
                <a:gridCol w="650808"/>
                <a:gridCol w="635823"/>
                <a:gridCol w="404616"/>
                <a:gridCol w="430303"/>
              </a:tblGrid>
              <a:tr h="134650">
                <a:tc gridSpan="8">
                  <a:txBody>
                    <a:bodyPr/>
                    <a:lstStyle/>
                    <a:p>
                      <a:pPr algn="ctr" fontAlgn="b"/>
                      <a:r>
                        <a:rPr lang="en-US" sz="700" b="1" i="0" u="none" strike="noStrike">
                          <a:solidFill>
                            <a:srgbClr val="FF0000"/>
                          </a:solidFill>
                          <a:effectLst/>
                          <a:latin typeface="Antique Olv (W1)"/>
                        </a:rPr>
                        <a:t>UGR-A FY17 TABLE I</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819">
                <a:tc gridSpan="8">
                  <a:txBody>
                    <a:bodyPr/>
                    <a:lstStyle/>
                    <a:p>
                      <a:pPr algn="ctr" fontAlgn="b"/>
                      <a:r>
                        <a:rPr lang="en-US" sz="600" b="1" i="0" u="none" strike="noStrike">
                          <a:solidFill>
                            <a:srgbClr val="000000"/>
                          </a:solidFill>
                          <a:effectLst/>
                          <a:latin typeface="Arial" panose="020B0604020202020204" pitchFamily="34" charset="0"/>
                        </a:rPr>
                        <a:t>BREAKFAST MENU 1 - BREAKFAST TACO/BACON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5376">
                <a:tc>
                  <a:txBody>
                    <a:bodyPr/>
                    <a:lstStyle/>
                    <a:p>
                      <a:pPr algn="l" fontAlgn="b"/>
                      <a:endParaRPr lang="en-US" sz="400" b="1" i="0" u="none" strike="noStrike">
                        <a:solidFill>
                          <a:srgbClr val="FF0000"/>
                        </a:solidFill>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80"/>
                      </a:solidFill>
                      <a:prstDash val="solid"/>
                      <a:round/>
                      <a:headEnd type="none" w="med" len="med"/>
                      <a:tailEnd type="none" w="med" len="med"/>
                    </a:lnB>
                  </a:tcPr>
                </a:tc>
              </a:tr>
              <a:tr h="95376">
                <a:tc>
                  <a:txBody>
                    <a:bodyPr/>
                    <a:lstStyle/>
                    <a:p>
                      <a:pPr algn="ctr" fontAlgn="t"/>
                      <a:r>
                        <a:rPr lang="en-US" sz="500" b="1" i="0" u="none" strike="noStrike">
                          <a:solidFill>
                            <a:srgbClr val="FFFF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a:noFill/>
                    </a:lnB>
                    <a:solidFill>
                      <a:srgbClr val="000080"/>
                    </a:solidFill>
                  </a:tcPr>
                </a:tc>
                <a:tc rowSpan="2" gridSpan="2">
                  <a:txBody>
                    <a:bodyPr/>
                    <a:lstStyle/>
                    <a:p>
                      <a:pPr algn="ctr" fontAlgn="t"/>
                      <a:r>
                        <a:rPr lang="en-US" sz="500" b="1" i="0" u="none" strike="noStrike">
                          <a:solidFill>
                            <a:srgbClr val="FFFFFF"/>
                          </a:solidFill>
                          <a:effectLst/>
                          <a:latin typeface="Arial" panose="020B0604020202020204" pitchFamily="34" charset="0"/>
                        </a:rPr>
                        <a:t>Required Servings and Size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80"/>
                    </a:solidFill>
                  </a:tcPr>
                </a:tc>
                <a:tc rowSpan="2" hMerge="1">
                  <a:txBody>
                    <a:bodyPr/>
                    <a:lstStyle/>
                    <a:p>
                      <a:endParaRPr lang="en-US"/>
                    </a:p>
                  </a:txBody>
                  <a:tcPr/>
                </a:tc>
                <a:tc>
                  <a:txBody>
                    <a:bodyPr/>
                    <a:lstStyle/>
                    <a:p>
                      <a:pPr algn="ctr" fontAlgn="t"/>
                      <a:r>
                        <a:rPr lang="en-US" sz="500" b="1" i="0" u="none" strike="noStrike">
                          <a:solidFill>
                            <a:srgbClr val="FFFF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a:noFill/>
                    </a:lnB>
                    <a:solidFill>
                      <a:srgbClr val="000080"/>
                    </a:solidFill>
                  </a:tcPr>
                </a:tc>
                <a:tc>
                  <a:txBody>
                    <a:bodyPr/>
                    <a:lstStyle/>
                    <a:p>
                      <a:pPr algn="ctr" fontAlgn="t"/>
                      <a:r>
                        <a:rPr lang="en-US" sz="500" b="1" i="0" u="none" strike="noStrike">
                          <a:solidFill>
                            <a:srgbClr val="FFFF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a:noFill/>
                    </a:lnB>
                    <a:solidFill>
                      <a:srgbClr val="000080"/>
                    </a:solidFill>
                  </a:tcPr>
                </a:tc>
                <a:tc rowSpan="2">
                  <a:txBody>
                    <a:bodyPr/>
                    <a:lstStyle/>
                    <a:p>
                      <a:pPr algn="ctr" fontAlgn="t"/>
                      <a:r>
                        <a:rPr lang="en-US" sz="500" b="1" i="0" u="none" strike="noStrike">
                          <a:solidFill>
                            <a:srgbClr val="FFFFFF"/>
                          </a:solidFill>
                          <a:effectLst/>
                          <a:latin typeface="Arial" panose="020B0604020202020204" pitchFamily="34" charset="0"/>
                        </a:rPr>
                        <a:t>Warranted Shelf Life (mos).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80"/>
                    </a:solidFill>
                  </a:tcPr>
                </a:tc>
                <a:tc>
                  <a:txBody>
                    <a:bodyPr/>
                    <a:lstStyle/>
                    <a:p>
                      <a:pPr algn="ctr" fontAlgn="t"/>
                      <a:r>
                        <a:rPr lang="en-US" sz="500" b="1" i="0" u="none" strike="noStrike">
                          <a:solidFill>
                            <a:srgbClr val="FFFFFF"/>
                          </a:solidFill>
                          <a:effectLst/>
                          <a:latin typeface="Arial" panose="020B0604020202020204" pitchFamily="34" charset="0"/>
                        </a:rPr>
                        <a:t>Issue/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a:noFill/>
                    </a:lnB>
                    <a:solidFill>
                      <a:srgbClr val="000080"/>
                    </a:solidFill>
                  </a:tcPr>
                </a:tc>
                <a:tc rowSpan="2">
                  <a:txBody>
                    <a:bodyPr/>
                    <a:lstStyle/>
                    <a:p>
                      <a:pPr algn="ctr" fontAlgn="t"/>
                      <a:r>
                        <a:rPr lang="en-US" sz="500" b="1" i="0" u="none" strike="noStrike">
                          <a:solidFill>
                            <a:srgbClr val="FFFFFF"/>
                          </a:solidFill>
                          <a:effectLst/>
                          <a:latin typeface="Arial" panose="020B0604020202020204" pitchFamily="34" charset="0"/>
                        </a:rPr>
                        <a:t>Container Size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80"/>
                    </a:solidFill>
                  </a:tcPr>
                </a:tc>
              </a:tr>
              <a:tr h="95376">
                <a:tc>
                  <a:txBody>
                    <a:bodyPr/>
                    <a:lstStyle/>
                    <a:p>
                      <a:pPr algn="ctr" fontAlgn="t"/>
                      <a:r>
                        <a:rPr lang="en-US" sz="500" b="1" i="0" u="none" strike="noStrike">
                          <a:solidFill>
                            <a:srgbClr val="FFFFFF"/>
                          </a:solidFill>
                          <a:effectLst/>
                          <a:latin typeface="Arial" panose="020B0604020202020204" pitchFamily="34" charset="0"/>
                        </a:rPr>
                        <a:t>Menu Item</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a:noFill/>
                    </a:lnT>
                    <a:lnB w="6350" cap="flat" cmpd="sng" algn="ctr">
                      <a:solidFill>
                        <a:srgbClr val="000080"/>
                      </a:solidFill>
                      <a:prstDash val="solid"/>
                      <a:round/>
                      <a:headEnd type="none" w="med" len="med"/>
                      <a:tailEnd type="none" w="med" len="med"/>
                    </a:lnB>
                    <a:solidFill>
                      <a:srgbClr val="000080"/>
                    </a:solidFill>
                  </a:tcPr>
                </a:tc>
                <a:tc gridSpan="2" vMerge="1">
                  <a:txBody>
                    <a:bodyPr/>
                    <a:lstStyle/>
                    <a:p>
                      <a:endParaRPr lang="en-US"/>
                    </a:p>
                  </a:txBody>
                  <a:tcPr/>
                </a:tc>
                <a:tc hMerge="1" vMerge="1">
                  <a:txBody>
                    <a:bodyPr/>
                    <a:lstStyle/>
                    <a:p>
                      <a:endParaRPr lang="en-US"/>
                    </a:p>
                  </a:txBody>
                  <a:tcPr/>
                </a:tc>
                <a:tc>
                  <a:txBody>
                    <a:bodyPr/>
                    <a:lstStyle/>
                    <a:p>
                      <a:pPr algn="ctr" fontAlgn="t"/>
                      <a:r>
                        <a:rPr lang="en-US" sz="500" b="1" i="0" u="none" strike="noStrike">
                          <a:solidFill>
                            <a:srgbClr val="FFFFFF"/>
                          </a:solidFill>
                          <a:effectLst/>
                          <a:latin typeface="Arial" panose="020B0604020202020204" pitchFamily="34" charset="0"/>
                        </a:rPr>
                        <a:t>Food/Ingredients/Supplies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a:noFill/>
                    </a:lnT>
                    <a:lnB w="6350" cap="flat" cmpd="sng" algn="ctr">
                      <a:solidFill>
                        <a:srgbClr val="000080"/>
                      </a:solidFill>
                      <a:prstDash val="solid"/>
                      <a:round/>
                      <a:headEnd type="none" w="med" len="med"/>
                      <a:tailEnd type="none" w="med" len="med"/>
                    </a:lnB>
                    <a:solidFill>
                      <a:srgbClr val="000080"/>
                    </a:solidFill>
                  </a:tcPr>
                </a:tc>
                <a:tc>
                  <a:txBody>
                    <a:bodyPr/>
                    <a:lstStyle/>
                    <a:p>
                      <a:pPr algn="ctr" fontAlgn="t"/>
                      <a:r>
                        <a:rPr lang="en-US" sz="500" b="1" i="0" u="none" strike="noStrike">
                          <a:solidFill>
                            <a:srgbClr val="FFFFFF"/>
                          </a:solidFill>
                          <a:effectLst/>
                          <a:latin typeface="Arial" panose="020B0604020202020204" pitchFamily="34" charset="0"/>
                        </a:rPr>
                        <a:t>Brand</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a:noFill/>
                    </a:lnT>
                    <a:lnB w="6350" cap="flat" cmpd="sng" algn="ctr">
                      <a:solidFill>
                        <a:srgbClr val="000080"/>
                      </a:solidFill>
                      <a:prstDash val="solid"/>
                      <a:round/>
                      <a:headEnd type="none" w="med" len="med"/>
                      <a:tailEnd type="none" w="med" len="med"/>
                    </a:lnB>
                    <a:solidFill>
                      <a:srgbClr val="000080"/>
                    </a:solidFill>
                  </a:tcPr>
                </a:tc>
                <a:tc vMerge="1">
                  <a:txBody>
                    <a:bodyPr/>
                    <a:lstStyle/>
                    <a:p>
                      <a:endParaRPr lang="en-US"/>
                    </a:p>
                  </a:txBody>
                  <a:tcPr/>
                </a:tc>
                <a:tc>
                  <a:txBody>
                    <a:bodyPr/>
                    <a:lstStyle/>
                    <a:p>
                      <a:pPr algn="ctr" fontAlgn="t"/>
                      <a:r>
                        <a:rPr lang="en-US" sz="500" b="1" i="0" u="none" strike="noStrike">
                          <a:solidFill>
                            <a:srgbClr val="FFFFFF"/>
                          </a:solidFill>
                          <a:effectLst/>
                          <a:latin typeface="Arial" panose="020B0604020202020204" pitchFamily="34" charset="0"/>
                        </a:rPr>
                        <a:t>50 Ind.</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a:noFill/>
                    </a:lnT>
                    <a:lnB w="6350" cap="flat" cmpd="sng" algn="ctr">
                      <a:solidFill>
                        <a:srgbClr val="000080"/>
                      </a:solidFill>
                      <a:prstDash val="solid"/>
                      <a:round/>
                      <a:headEnd type="none" w="med" len="med"/>
                      <a:tailEnd type="none" w="med" len="med"/>
                    </a:lnB>
                    <a:solidFill>
                      <a:srgbClr val="000080"/>
                    </a:solidFill>
                  </a:tcPr>
                </a:tc>
                <a:tc vMerge="1">
                  <a:txBody>
                    <a:bodyPr/>
                    <a:lstStyle/>
                    <a:p>
                      <a:endParaRPr lang="en-US"/>
                    </a:p>
                  </a:txBody>
                  <a:tcPr/>
                </a:tc>
              </a:tr>
              <a:tr h="95376">
                <a:tc gridSpan="8">
                  <a:txBody>
                    <a:bodyPr/>
                    <a:lstStyle/>
                    <a:p>
                      <a:pPr algn="l" fontAlgn="t"/>
                      <a:r>
                        <a:rPr lang="en-US" sz="500" b="1" i="1" u="none" strike="noStrike">
                          <a:solidFill>
                            <a:srgbClr val="0000FF"/>
                          </a:solidFill>
                          <a:effectLst/>
                          <a:latin typeface="Arial" panose="020B0604020202020204" pitchFamily="34" charset="0"/>
                        </a:rPr>
                        <a:t>FROZEN/PERISHABLE BOX - 8970-01-525-6726</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923">
                <a:tc>
                  <a:txBody>
                    <a:bodyPr/>
                    <a:lstStyle/>
                    <a:p>
                      <a:pPr algn="l" fontAlgn="t"/>
                      <a:r>
                        <a:rPr lang="en-US" sz="500" b="1" i="1" u="none" strike="noStrike">
                          <a:solidFill>
                            <a:srgbClr val="0000FF"/>
                          </a:solidFill>
                          <a:effectLst/>
                          <a:latin typeface="Arial" panose="020B0604020202020204" pitchFamily="34" charset="0"/>
                        </a:rPr>
                        <a:t>ORANGE JUICE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FF"/>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1" i="1" u="none" strike="noStrike">
                          <a:solidFill>
                            <a:srgbClr val="0000FF"/>
                          </a:solidFill>
                          <a:effectLst/>
                          <a:latin typeface="Arial" panose="020B0604020202020204" pitchFamily="34" charset="0"/>
                        </a:rPr>
                        <a:t>8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Juice, 100% Orange, Frozen Concentrate, Fortified</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252469">
                <a:tc>
                  <a:txBody>
                    <a:bodyPr/>
                    <a:lstStyle/>
                    <a:p>
                      <a:pPr algn="l" fontAlgn="t"/>
                      <a:r>
                        <a:rPr lang="en-US" sz="500" b="1" i="1" u="none" strike="noStrike">
                          <a:solidFill>
                            <a:srgbClr val="0000FF"/>
                          </a:solidFill>
                          <a:effectLst/>
                          <a:latin typeface="Arial" panose="020B0604020202020204" pitchFamily="34" charset="0"/>
                        </a:rPr>
                        <a:t>BACON</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FF"/>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1" i="1" u="none" strike="noStrike">
                          <a:solidFill>
                            <a:srgbClr val="0000FF"/>
                          </a:solidFill>
                          <a:effectLst/>
                          <a:latin typeface="Arial" panose="020B0604020202020204" pitchFamily="34" charset="0"/>
                        </a:rPr>
                        <a:t>2 pieces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Bacon, Pork, Precooked, Frozen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235638">
                <a:tc>
                  <a:txBody>
                    <a:bodyPr/>
                    <a:lstStyle/>
                    <a:p>
                      <a:pPr algn="l" fontAlgn="t"/>
                      <a:r>
                        <a:rPr lang="en-US" sz="500" b="1" i="1" u="none" strike="noStrike">
                          <a:solidFill>
                            <a:srgbClr val="0000FF"/>
                          </a:solidFill>
                          <a:effectLst/>
                          <a:latin typeface="Arial" panose="020B0604020202020204" pitchFamily="34" charset="0"/>
                        </a:rPr>
                        <a:t>TACO SCRAMBLER</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FF"/>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1" i="1" u="none" strike="noStrike">
                          <a:solidFill>
                            <a:srgbClr val="0000FF"/>
                          </a:solidFill>
                          <a:effectLst/>
                          <a:latin typeface="Arial" panose="020B0604020202020204" pitchFamily="34" charset="0"/>
                        </a:rPr>
                        <a:t>3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Taco Scrambler, Precooked, Frozen, Boil-in-Bag</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179533">
                <a:tc>
                  <a:txBody>
                    <a:bodyPr/>
                    <a:lstStyle/>
                    <a:p>
                      <a:pPr algn="l" fontAlgn="t"/>
                      <a:r>
                        <a:rPr lang="en-US" sz="500" b="1" i="1" u="none" strike="noStrike">
                          <a:solidFill>
                            <a:srgbClr val="0000FF"/>
                          </a:solidFill>
                          <a:effectLst/>
                          <a:latin typeface="Arial" panose="020B0604020202020204" pitchFamily="34" charset="0"/>
                        </a:rPr>
                        <a:t>TORTILLA</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FF"/>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1" i="1" u="none" strike="noStrike">
                          <a:solidFill>
                            <a:srgbClr val="0000FF"/>
                          </a:solidFill>
                          <a:effectLst/>
                          <a:latin typeface="Arial" panose="020B0604020202020204" pitchFamily="34" charset="0"/>
                        </a:rPr>
                        <a:t>2 each</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Tortilla, Flour, Frozen, 6 in. round</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274910">
                <a:tc>
                  <a:txBody>
                    <a:bodyPr/>
                    <a:lstStyle/>
                    <a:p>
                      <a:pPr algn="l" fontAlgn="t"/>
                      <a:r>
                        <a:rPr lang="en-US" sz="500" b="1" i="1" u="none" strike="noStrike">
                          <a:solidFill>
                            <a:srgbClr val="0070C0"/>
                          </a:solidFill>
                          <a:effectLst/>
                          <a:latin typeface="Arial" panose="020B0604020202020204" pitchFamily="34" charset="0"/>
                        </a:rPr>
                        <a:t>GLAZED CINNAMON BITES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70C0"/>
                          </a:solidFill>
                          <a:effectLst/>
                          <a:latin typeface="Arial" panose="020B0604020202020204" pitchFamily="34" charset="0"/>
                        </a:rPr>
                        <a:t>48</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1" i="1" u="none" strike="noStrike">
                          <a:solidFill>
                            <a:srgbClr val="0070C0"/>
                          </a:solidFill>
                          <a:effectLst/>
                          <a:latin typeface="Arial" panose="020B0604020202020204" pitchFamily="34" charset="0"/>
                        </a:rPr>
                        <a:t>1.7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70C0"/>
                          </a:solidFill>
                          <a:effectLst/>
                          <a:latin typeface="Arial" panose="020B0604020202020204" pitchFamily="34" charset="0"/>
                        </a:rPr>
                        <a:t>Cinnamon Bites, Glazed, Frozen,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1" i="1" u="none" strike="noStrike">
                          <a:solidFill>
                            <a:srgbClr val="0000FF"/>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95376">
                <a:tc gridSpan="8">
                  <a:txBody>
                    <a:bodyPr/>
                    <a:lstStyle/>
                    <a:p>
                      <a:pPr algn="l" fontAlgn="t"/>
                      <a:r>
                        <a:rPr lang="en-US" sz="500" b="1" i="1" u="none" strike="noStrike">
                          <a:solidFill>
                            <a:srgbClr val="FF0000"/>
                          </a:solidFill>
                          <a:effectLst/>
                          <a:latin typeface="Arial" panose="020B0604020202020204" pitchFamily="34" charset="0"/>
                        </a:rPr>
                        <a:t>BOX 1 - 8970-01-525-6344</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533">
                <a:tc>
                  <a:txBody>
                    <a:bodyPr/>
                    <a:lstStyle/>
                    <a:p>
                      <a:pPr algn="l" fontAlgn="t"/>
                      <a:r>
                        <a:rPr lang="en-US" sz="500" b="0" i="0" u="none" strike="noStrike">
                          <a:solidFill>
                            <a:srgbClr val="FF0000"/>
                          </a:solidFill>
                          <a:effectLst/>
                          <a:latin typeface="Arial" panose="020B0604020202020204" pitchFamily="34" charset="0"/>
                        </a:rPr>
                        <a:t>EGGS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FF0000"/>
                          </a:solidFill>
                          <a:effectLst/>
                          <a:latin typeface="Arial" panose="020B0604020202020204" pitchFamily="34" charset="0"/>
                        </a:rPr>
                        <a:t>½ cup</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Eggs, Dehydrated, Reduced Cholesterol, Boil-in-Bag</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179533">
                <a:tc>
                  <a:txBody>
                    <a:bodyPr/>
                    <a:lstStyle/>
                    <a:p>
                      <a:pPr algn="l" fontAlgn="t"/>
                      <a:r>
                        <a:rPr lang="en-US" sz="500" b="0" i="0" u="none" strike="noStrike">
                          <a:solidFill>
                            <a:srgbClr val="FF0000"/>
                          </a:solidFill>
                          <a:effectLst/>
                          <a:latin typeface="Arial" panose="020B0604020202020204" pitchFamily="34" charset="0"/>
                        </a:rPr>
                        <a:t>JALAPENO SLICES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25</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FF0000"/>
                          </a:solidFill>
                          <a:effectLst/>
                          <a:latin typeface="Arial" panose="020B0604020202020204" pitchFamily="34" charset="0"/>
                        </a:rPr>
                        <a:t>1.0 oz.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Jalapeño, Sliced, Shelf-Stable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95376">
                <a:tc>
                  <a:txBody>
                    <a:bodyPr/>
                    <a:lstStyle/>
                    <a:p>
                      <a:pPr algn="l" fontAlgn="t"/>
                      <a:r>
                        <a:rPr lang="en-US" sz="500" b="0" i="0" u="none" strike="noStrike">
                          <a:solidFill>
                            <a:srgbClr val="FF0000"/>
                          </a:solidFill>
                          <a:effectLst/>
                          <a:latin typeface="Arial" panose="020B0604020202020204" pitchFamily="34" charset="0"/>
                        </a:rPr>
                        <a:t>SALSA</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25</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FF0000"/>
                          </a:solidFill>
                          <a:effectLst/>
                          <a:latin typeface="Arial" panose="020B0604020202020204" pitchFamily="34" charset="0"/>
                        </a:rPr>
                        <a:t>.5 oz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Salsa, PC</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r>
              <a:tr h="359067">
                <a:tc>
                  <a:txBody>
                    <a:bodyPr/>
                    <a:lstStyle/>
                    <a:p>
                      <a:pPr algn="l" fontAlgn="t"/>
                      <a:r>
                        <a:rPr lang="en-US" sz="500" b="0" i="0" u="none" strike="noStrike">
                          <a:solidFill>
                            <a:srgbClr val="FF0000"/>
                          </a:solidFill>
                          <a:effectLst/>
                          <a:latin typeface="Arial" panose="020B0604020202020204" pitchFamily="34" charset="0"/>
                        </a:rPr>
                        <a:t>TOASTER PASTRY</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FF0000"/>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t"/>
                      <a:r>
                        <a:rPr lang="en-US" sz="500" b="0" i="0" u="none" strike="noStrike">
                          <a:solidFill>
                            <a:srgbClr val="FF0000"/>
                          </a:solidFill>
                          <a:effectLst/>
                          <a:latin typeface="Arial" panose="020B0604020202020204" pitchFamily="34" charset="0"/>
                        </a:rPr>
                        <a:t>1 each</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Toaster Pastry, Cinnamon, Whole Grain, Frosted, Individually Wrapped, 1.76 oz.</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95376">
                <a:tc>
                  <a:txBody>
                    <a:bodyPr/>
                    <a:lstStyle/>
                    <a:p>
                      <a:pPr algn="l" fontAlgn="t"/>
                      <a:r>
                        <a:rPr lang="en-US" sz="500" b="0" i="0" u="none" strike="noStrike">
                          <a:solidFill>
                            <a:srgbClr val="FF0000"/>
                          </a:solidFill>
                          <a:effectLst/>
                          <a:latin typeface="Arial" panose="020B0604020202020204" pitchFamily="34" charset="0"/>
                        </a:rPr>
                        <a:t>KETCHUP</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FF0000"/>
                          </a:solidFill>
                          <a:effectLst/>
                          <a:latin typeface="Arial" panose="020B0604020202020204" pitchFamily="34" charset="0"/>
                        </a:rPr>
                        <a:t>25</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FF0000"/>
                          </a:solidFill>
                          <a:effectLst/>
                          <a:latin typeface="Arial" panose="020B0604020202020204" pitchFamily="34" charset="0"/>
                        </a:rPr>
                        <a:t>18 g.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Ketchup</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95376">
                <a:tc>
                  <a:txBody>
                    <a:bodyPr/>
                    <a:lstStyle/>
                    <a:p>
                      <a:pPr algn="l" fontAlgn="t"/>
                      <a:r>
                        <a:rPr lang="en-US" sz="500" b="0" i="0" u="none" strike="noStrike">
                          <a:solidFill>
                            <a:srgbClr val="FF0000"/>
                          </a:solidFill>
                          <a:effectLst/>
                          <a:latin typeface="Arial" panose="020B0604020202020204" pitchFamily="34" charset="0"/>
                        </a:rPr>
                        <a:t>GRAPE JELLY</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FF0000"/>
                          </a:solidFill>
                          <a:effectLst/>
                          <a:latin typeface="Arial" panose="020B0604020202020204" pitchFamily="34" charset="0"/>
                        </a:rPr>
                        <a:t>25</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FF0000"/>
                          </a:solidFill>
                          <a:effectLst/>
                          <a:latin typeface="Arial" panose="020B0604020202020204" pitchFamily="34" charset="0"/>
                        </a:rPr>
                        <a:t>½ oz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Jelly, Grape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79533">
                <a:tc>
                  <a:txBody>
                    <a:bodyPr/>
                    <a:lstStyle/>
                    <a:p>
                      <a:pPr algn="l" fontAlgn="t"/>
                      <a:r>
                        <a:rPr lang="en-US" sz="500" b="0" i="0" u="none" strike="noStrike">
                          <a:solidFill>
                            <a:srgbClr val="FF0000"/>
                          </a:solidFill>
                          <a:effectLst/>
                          <a:latin typeface="Arial" panose="020B0604020202020204" pitchFamily="34" charset="0"/>
                        </a:rPr>
                        <a:t>CHILE LIME HOT SAUCE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FF0000"/>
                          </a:solidFill>
                          <a:effectLst/>
                          <a:latin typeface="Arial" panose="020B0604020202020204" pitchFamily="34" charset="0"/>
                        </a:rPr>
                        <a:t>1</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FF0000"/>
                          </a:solidFill>
                          <a:effectLst/>
                          <a:latin typeface="Arial" panose="020B0604020202020204" pitchFamily="34" charset="0"/>
                        </a:rPr>
                        <a:t>12 oz.. bottle</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Hot Sauce, Chile Lime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r" fontAlgn="t"/>
                      <a:r>
                        <a:rPr lang="en-US" sz="600" b="0" i="0" u="none" strike="noStrike">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FF0000"/>
                          </a:solidFill>
                          <a:effectLst/>
                          <a:latin typeface="Arial" panose="020B0604020202020204" pitchFamily="34" charset="0"/>
                        </a:rPr>
                        <a:t>1</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FF0000"/>
                          </a:solidFill>
                          <a:effectLst/>
                          <a:latin typeface="Arial" panose="020B0604020202020204" pitchFamily="34" charset="0"/>
                        </a:rPr>
                        <a:t>2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Butter Granules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l" fontAlgn="t"/>
                      <a:r>
                        <a:rPr lang="en-US" sz="600" b="0" i="0" u="none" strike="noStrike">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FF0000"/>
                          </a:solidFill>
                          <a:effectLst/>
                          <a:latin typeface="Arial" panose="020B0604020202020204" pitchFamily="34" charset="0"/>
                        </a:rPr>
                        <a:t>100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en-US" sz="600" b="0" i="0" u="none" strike="noStrike">
                          <a:effectLst/>
                          <a:latin typeface="Antique Olv (W1)"/>
                        </a:rPr>
                        <a:t> </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FF0000"/>
                          </a:solidFill>
                          <a:effectLst/>
                          <a:latin typeface="Arial" panose="020B0604020202020204" pitchFamily="34" charset="0"/>
                        </a:rPr>
                        <a:t>Paper Cups, 8 oz.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95376">
                <a:tc>
                  <a:txBody>
                    <a:bodyPr/>
                    <a:lstStyle/>
                    <a:p>
                      <a:pPr algn="l" fontAlgn="t"/>
                      <a:r>
                        <a:rPr lang="en-US" sz="500" b="1" i="1" u="none" strike="noStrike">
                          <a:solidFill>
                            <a:srgbClr val="4F6228"/>
                          </a:solidFill>
                          <a:effectLst/>
                          <a:latin typeface="Arial" panose="020B0604020202020204" pitchFamily="34" charset="0"/>
                        </a:rPr>
                        <a:t>BOX 2</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4F6228"/>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en-US" sz="500" b="1" i="1" u="none" strike="noStrike">
                          <a:solidFill>
                            <a:srgbClr val="4F6228"/>
                          </a:solidFill>
                          <a:effectLst/>
                          <a:latin typeface="Arial" panose="020B0604020202020204" pitchFamily="34" charset="0"/>
                        </a:rPr>
                        <a:t> </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1" i="1" u="none" strike="noStrike">
                          <a:solidFill>
                            <a:srgbClr val="4F6228"/>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95376">
                <a:tc>
                  <a:txBody>
                    <a:bodyPr/>
                    <a:lstStyle/>
                    <a:p>
                      <a:pPr algn="l" fontAlgn="t"/>
                      <a:r>
                        <a:rPr lang="en-US" sz="500" b="0" i="0" u="none" strike="noStrike">
                          <a:solidFill>
                            <a:srgbClr val="4F6228"/>
                          </a:solidFill>
                          <a:effectLst/>
                          <a:latin typeface="Arial" panose="020B0604020202020204" pitchFamily="34" charset="0"/>
                        </a:rPr>
                        <a:t>OATMEAL</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92D050"/>
                    </a:solidFill>
                  </a:tcPr>
                </a:tc>
                <a:tc>
                  <a:txBody>
                    <a:bodyPr/>
                    <a:lstStyle/>
                    <a:p>
                      <a:pPr algn="ctr" fontAlgn="t"/>
                      <a:r>
                        <a:rPr lang="en-US" sz="500" b="0" i="0" u="none" strike="noStrike">
                          <a:solidFill>
                            <a:srgbClr val="4F6228"/>
                          </a:solidFill>
                          <a:effectLst/>
                          <a:latin typeface="Arial" panose="020B0604020202020204" pitchFamily="34" charset="0"/>
                        </a:rPr>
                        <a:t>30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92D050"/>
                    </a:solidFill>
                  </a:tcPr>
                </a:tc>
                <a:tc>
                  <a:txBody>
                    <a:bodyPr/>
                    <a:lstStyle/>
                    <a:p>
                      <a:pPr algn="r" fontAlgn="ctr"/>
                      <a:r>
                        <a:rPr lang="en-US" sz="500" b="0" i="0" u="none" strike="noStrike">
                          <a:solidFill>
                            <a:srgbClr val="4F6228"/>
                          </a:solidFill>
                          <a:effectLst/>
                          <a:latin typeface="Arial" panose="020B0604020202020204" pitchFamily="34" charset="0"/>
                        </a:rPr>
                        <a:t>1/2 cup</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92D050"/>
                    </a:solidFill>
                  </a:tcPr>
                </a:tc>
                <a:tc>
                  <a:txBody>
                    <a:bodyPr/>
                    <a:lstStyle/>
                    <a:p>
                      <a:pPr algn="l" fontAlgn="t"/>
                      <a:r>
                        <a:rPr lang="en-US" sz="500" b="0" i="0" u="none" strike="noStrike">
                          <a:solidFill>
                            <a:srgbClr val="4F6228"/>
                          </a:solidFill>
                          <a:effectLst/>
                          <a:latin typeface="Arial" panose="020B0604020202020204" pitchFamily="34" charset="0"/>
                        </a:rPr>
                        <a:t>Oatmeal, Quick, 1 minute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92D050"/>
                    </a:solidFill>
                  </a:tcPr>
                </a:tc>
                <a:tc>
                  <a:txBody>
                    <a:bodyPr/>
                    <a:lstStyle/>
                    <a:p>
                      <a:pPr algn="l"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8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95376">
                <a:tc>
                  <a:txBody>
                    <a:bodyPr/>
                    <a:lstStyle/>
                    <a:p>
                      <a:pPr algn="l" fontAlgn="t"/>
                      <a:r>
                        <a:rPr lang="en-US" sz="500" b="0" i="0" u="none" strike="noStrike">
                          <a:solidFill>
                            <a:srgbClr val="4F6228"/>
                          </a:solidFill>
                          <a:effectLst/>
                          <a:latin typeface="Arial" panose="020B0604020202020204" pitchFamily="34" charset="0"/>
                        </a:rPr>
                        <a:t>COFFEE</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30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4F6228"/>
                          </a:solidFill>
                          <a:effectLst/>
                          <a:latin typeface="Arial" panose="020B0604020202020204" pitchFamily="34" charset="0"/>
                        </a:rPr>
                        <a:t>6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Coffee, Filter Bag, Arabica</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79533">
                <a:tc>
                  <a:txBody>
                    <a:bodyPr/>
                    <a:lstStyle/>
                    <a:p>
                      <a:pPr algn="l" fontAlgn="t"/>
                      <a:r>
                        <a:rPr lang="en-US" sz="500" b="0" i="0" u="none" strike="noStrike">
                          <a:solidFill>
                            <a:srgbClr val="4F6228"/>
                          </a:solidFill>
                          <a:effectLst/>
                          <a:latin typeface="Arial" panose="020B0604020202020204" pitchFamily="34" charset="0"/>
                        </a:rPr>
                        <a:t>CAPPUCCINO</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ctr" fontAlgn="t"/>
                      <a:r>
                        <a:rPr lang="en-US" sz="500" b="0" i="0" u="none" strike="noStrike">
                          <a:solidFill>
                            <a:srgbClr val="4F6228"/>
                          </a:solidFill>
                          <a:effectLst/>
                          <a:latin typeface="Arial" panose="020B0604020202020204" pitchFamily="34" charset="0"/>
                        </a:rPr>
                        <a:t>20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r" fontAlgn="ctr"/>
                      <a:r>
                        <a:rPr lang="en-US" sz="500" b="0" i="0" u="none" strike="noStrike">
                          <a:solidFill>
                            <a:srgbClr val="4F6228"/>
                          </a:solidFill>
                          <a:effectLst/>
                          <a:latin typeface="Arial" panose="020B0604020202020204" pitchFamily="34" charset="0"/>
                        </a:rPr>
                        <a:t>1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solidFill>
                            <a:srgbClr val="4F6228"/>
                          </a:solidFill>
                          <a:effectLst/>
                          <a:latin typeface="Arial" panose="020B0604020202020204" pitchFamily="34" charset="0"/>
                        </a:rPr>
                        <a:t>Cappuccino Beverage Powder, French Vanilla</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FFFFFF"/>
                    </a:solidFill>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45871">
                <a:tc>
                  <a:txBody>
                    <a:bodyPr/>
                    <a:lstStyle/>
                    <a:p>
                      <a:pPr algn="l" fontAlgn="t"/>
                      <a:r>
                        <a:rPr lang="en-US" sz="500" b="0" i="0" u="none" strike="noStrike">
                          <a:solidFill>
                            <a:srgbClr val="4F6228"/>
                          </a:solidFill>
                          <a:effectLst/>
                          <a:latin typeface="Arial" panose="020B0604020202020204" pitchFamily="34" charset="0"/>
                        </a:rPr>
                        <a:t>CREAMERS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12</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4F6228"/>
                          </a:solidFill>
                          <a:effectLst/>
                          <a:latin typeface="Arial" panose="020B0604020202020204" pitchFamily="34" charset="0"/>
                        </a:rPr>
                        <a:t>3 gm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Creamers, Nondairy</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600" b="0" i="0" u="none" strike="noStrike">
                          <a:solidFill>
                            <a:srgbClr val="4F6228"/>
                          </a:solidFill>
                          <a:effectLst/>
                          <a:latin typeface="Antique Olv (W1)"/>
                        </a:rPr>
                        <a:t> </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Tray, 5-Compartment, Paper</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79533">
                <a:tc>
                  <a:txBody>
                    <a:bodyPr/>
                    <a:lstStyle/>
                    <a:p>
                      <a:pPr algn="l" fontAlgn="t"/>
                      <a:r>
                        <a:rPr lang="en-US" sz="500" b="0" i="0" u="none" strike="noStrike">
                          <a:solidFill>
                            <a:srgbClr val="4F6228"/>
                          </a:solidFill>
                          <a:effectLst/>
                          <a:latin typeface="Arial" panose="020B0604020202020204" pitchFamily="34" charset="0"/>
                        </a:rPr>
                        <a:t>CREAMERS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24</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4F6228"/>
                          </a:solidFill>
                          <a:effectLst/>
                          <a:latin typeface="Antique Olv (W1)"/>
                        </a:rPr>
                        <a:t>14 g. pkt.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Hazelnut &amp; French Vanilla Packets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269300">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50</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600" b="0" i="0" u="none" strike="noStrike">
                          <a:solidFill>
                            <a:srgbClr val="4F6228"/>
                          </a:solidFill>
                          <a:effectLst/>
                          <a:latin typeface="Antique Olv (W1)"/>
                        </a:rPr>
                        <a:t> </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Dining Packets, Napkin, Knife, Fork, Spoon, Salt/Pepper, Sugar (2)</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600" b="0" i="0" u="none" strike="noStrike">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4</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600" b="0" i="0" u="none" strike="noStrike">
                          <a:solidFill>
                            <a:srgbClr val="4F6228"/>
                          </a:solidFill>
                          <a:effectLst/>
                          <a:latin typeface="Antique Olv (W1)"/>
                        </a:rPr>
                        <a:t> </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Trash Bags,  clear</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07720">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1</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4F6228"/>
                          </a:solidFill>
                          <a:effectLst/>
                          <a:latin typeface="Arial" panose="020B0604020202020204" pitchFamily="34" charset="0"/>
                        </a:rPr>
                        <a:t>1.65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Salt</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1</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4F6228"/>
                          </a:solidFill>
                          <a:effectLst/>
                          <a:latin typeface="Arial" panose="020B0604020202020204" pitchFamily="34" charset="0"/>
                        </a:rPr>
                        <a:t>.70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Pepper</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1</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1" i="0" u="none" strike="noStrike">
                          <a:solidFill>
                            <a:srgbClr val="4F6228"/>
                          </a:solidFill>
                          <a:effectLst/>
                          <a:latin typeface="Arial" panose="020B0604020202020204" pitchFamily="34" charset="0"/>
                        </a:rPr>
                        <a:t> 4 oz.</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Oil, Vegetable, Butter Flavor</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000000"/>
                          </a:solidFill>
                          <a:effectLst/>
                          <a:latin typeface="Arial" panose="020B0604020202020204" pitchFamily="34" charset="0"/>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r h="112208">
                <a:tc>
                  <a:txBody>
                    <a:bodyPr/>
                    <a:lstStyle/>
                    <a:p>
                      <a:pPr algn="r" fontAlgn="t"/>
                      <a:r>
                        <a:rPr lang="en-US" sz="600" b="0" i="0" u="none" strike="noStrike">
                          <a:solidFill>
                            <a:srgbClr val="4F6228"/>
                          </a:solidFill>
                          <a:effectLst/>
                          <a:latin typeface="Antique Olv (W1)"/>
                        </a:rPr>
                        <a:t> </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ctr" fontAlgn="t"/>
                      <a:r>
                        <a:rPr lang="en-US" sz="500" b="0" i="0" u="none" strike="noStrike">
                          <a:solidFill>
                            <a:srgbClr val="4F6228"/>
                          </a:solidFill>
                          <a:effectLst/>
                          <a:latin typeface="Arial" panose="020B0604020202020204" pitchFamily="34" charset="0"/>
                        </a:rPr>
                        <a:t>1</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en-US" sz="500" b="0" i="0" u="none" strike="noStrike">
                          <a:solidFill>
                            <a:srgbClr val="4F6228"/>
                          </a:solidFill>
                          <a:effectLst/>
                          <a:latin typeface="Arial" panose="020B0604020202020204" pitchFamily="34" charset="0"/>
                        </a:rPr>
                        <a:t>10 CT</a:t>
                      </a:r>
                    </a:p>
                  </a:txBody>
                  <a:tcPr marL="0" marR="0" marT="0"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t"/>
                      <a:r>
                        <a:rPr lang="en-US" sz="500" b="0" i="0" u="none" strike="noStrike">
                          <a:solidFill>
                            <a:srgbClr val="4F6228"/>
                          </a:solidFill>
                          <a:effectLst/>
                          <a:latin typeface="Arial" panose="020B0604020202020204" pitchFamily="34" charset="0"/>
                        </a:rPr>
                        <a:t>Gloves</a:t>
                      </a:r>
                    </a:p>
                  </a:txBody>
                  <a:tcPr marL="0" marR="0" marT="0" marB="0">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b"/>
                      <a:r>
                        <a:rPr lang="en-US" sz="500" b="0" i="0" u="none" strike="noStrike">
                          <a:effectLst/>
                          <a:latin typeface="Arial" panose="020B0604020202020204" pitchFamily="34" charset="0"/>
                        </a:rPr>
                        <a:t> </a:t>
                      </a:r>
                    </a:p>
                  </a:txBody>
                  <a:tcPr marL="0" marR="0" marT="0"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0" marR="0" marT="0"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pPr>
              <a:defRPr/>
            </a:pPr>
            <a:fld id="{1A611FB8-1FD4-44C1-8D93-03F92F842040}" type="slidenum">
              <a:rPr lang="en-US" smtClean="0"/>
              <a:pPr>
                <a:defRPr/>
              </a:pPr>
              <a:t>5</a:t>
            </a:fld>
            <a:endParaRPr lang="en-US" dirty="0"/>
          </a:p>
        </p:txBody>
      </p:sp>
    </p:spTree>
    <p:extLst>
      <p:ext uri="{BB962C8B-B14F-4D97-AF65-F5344CB8AC3E}">
        <p14:creationId xmlns:p14="http://schemas.microsoft.com/office/powerpoint/2010/main" val="215787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Table II</a:t>
            </a:r>
            <a:endParaRPr lang="en-US" dirty="0"/>
          </a:p>
        </p:txBody>
      </p:sp>
      <p:pic>
        <p:nvPicPr>
          <p:cNvPr id="4" name="Picture 3"/>
          <p:cNvPicPr>
            <a:picLocks noChangeAspect="1"/>
          </p:cNvPicPr>
          <p:nvPr/>
        </p:nvPicPr>
        <p:blipFill rotWithShape="1">
          <a:blip r:embed="rId2"/>
          <a:srcRect l="1462" t="-2222" r="-1462" b="2222"/>
          <a:stretch/>
        </p:blipFill>
        <p:spPr>
          <a:xfrm>
            <a:off x="1981200" y="1143000"/>
            <a:ext cx="5211154" cy="6858000"/>
          </a:xfrm>
          <a:prstGeom prst="rect">
            <a:avLst/>
          </a:prstGeom>
        </p:spPr>
      </p:pic>
      <p:sp>
        <p:nvSpPr>
          <p:cNvPr id="2" name="Slide Number Placeholder 1"/>
          <p:cNvSpPr>
            <a:spLocks noGrp="1"/>
          </p:cNvSpPr>
          <p:nvPr>
            <p:ph type="sldNum" sz="quarter" idx="12"/>
          </p:nvPr>
        </p:nvSpPr>
        <p:spPr/>
        <p:txBody>
          <a:bodyPr/>
          <a:lstStyle/>
          <a:p>
            <a:pPr>
              <a:defRPr/>
            </a:pPr>
            <a:fld id="{1A611FB8-1FD4-44C1-8D93-03F92F842040}" type="slidenum">
              <a:rPr lang="en-US" smtClean="0"/>
              <a:pPr>
                <a:defRPr/>
              </a:pPr>
              <a:t>6</a:t>
            </a:fld>
            <a:endParaRPr lang="en-US" dirty="0"/>
          </a:p>
        </p:txBody>
      </p:sp>
    </p:spTree>
    <p:extLst>
      <p:ext uri="{BB962C8B-B14F-4D97-AF65-F5344CB8AC3E}">
        <p14:creationId xmlns:p14="http://schemas.microsoft.com/office/powerpoint/2010/main" val="368313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533400" y="1219200"/>
            <a:ext cx="8229600" cy="6124754"/>
          </a:xfrm>
          <a:prstGeom prst="rect">
            <a:avLst/>
          </a:prstGeom>
          <a:noFill/>
        </p:spPr>
        <p:txBody>
          <a:bodyPr wrap="square" rtlCol="0">
            <a:spAutoFit/>
          </a:bodyPr>
          <a:lstStyle/>
          <a:p>
            <a:pPr marL="342900" indent="-342900">
              <a:buAutoNum type="arabicPeriod"/>
            </a:pPr>
            <a:r>
              <a:rPr lang="en-US" sz="1600" dirty="0" smtClean="0"/>
              <a:t>Do you have a unique item that is not currently in the UGR-A menu?</a:t>
            </a:r>
          </a:p>
          <a:p>
            <a:pPr lvl="1" indent="-342900"/>
            <a:r>
              <a:rPr lang="en-US" sz="1400" dirty="0" smtClean="0"/>
              <a:t>Reference Table II</a:t>
            </a:r>
          </a:p>
          <a:p>
            <a:pPr lvl="1" indent="-342900"/>
            <a:endParaRPr lang="en-US" sz="1200" dirty="0"/>
          </a:p>
          <a:p>
            <a:pPr marL="342900" indent="-342900">
              <a:buAutoNum type="arabicPeriod"/>
            </a:pPr>
            <a:r>
              <a:rPr lang="en-US" sz="1600" dirty="0"/>
              <a:t>Does your product meet the requirements for UGR-A</a:t>
            </a:r>
          </a:p>
          <a:p>
            <a:pPr lvl="1"/>
            <a:r>
              <a:rPr lang="en-US" sz="1600" dirty="0"/>
              <a:t>	</a:t>
            </a:r>
            <a:r>
              <a:rPr lang="en-US" sz="1400" dirty="0"/>
              <a:t>Shelf Life – minimum of 12 months (frozen or shelf stable)</a:t>
            </a:r>
          </a:p>
          <a:p>
            <a:pPr lvl="1"/>
            <a:r>
              <a:rPr lang="en-US" sz="1400" dirty="0"/>
              <a:t>	Other than main entrée, is product shelf </a:t>
            </a:r>
            <a:r>
              <a:rPr lang="en-US" sz="1400" dirty="0" smtClean="0"/>
              <a:t>stable?</a:t>
            </a:r>
            <a:endParaRPr lang="en-US" sz="1400" dirty="0"/>
          </a:p>
          <a:p>
            <a:pPr lvl="1"/>
            <a:r>
              <a:rPr lang="en-US" sz="1400" dirty="0"/>
              <a:t>	Low </a:t>
            </a:r>
            <a:r>
              <a:rPr lang="en-US" sz="1400" dirty="0" smtClean="0"/>
              <a:t>weight/volume?</a:t>
            </a:r>
          </a:p>
          <a:p>
            <a:pPr lvl="1"/>
            <a:r>
              <a:rPr lang="en-US" sz="1400" dirty="0"/>
              <a:t> </a:t>
            </a:r>
            <a:r>
              <a:rPr lang="en-US" sz="1400" dirty="0" smtClean="0"/>
              <a:t>  Benefit?</a:t>
            </a:r>
          </a:p>
          <a:p>
            <a:pPr marL="342900" indent="-342900">
              <a:buAutoNum type="arabicPeriod"/>
            </a:pPr>
            <a:endParaRPr lang="en-US" sz="1600" dirty="0"/>
          </a:p>
          <a:p>
            <a:pPr marL="342900" indent="-342900">
              <a:buAutoNum type="arabicPeriod"/>
            </a:pPr>
            <a:r>
              <a:rPr lang="en-US" sz="1600" dirty="0" smtClean="0"/>
              <a:t>Call or email </a:t>
            </a:r>
          </a:p>
          <a:p>
            <a:pPr marL="342900" indent="-342900">
              <a:buAutoNum type="arabicPeriod"/>
            </a:pPr>
            <a:endParaRPr lang="en-US" sz="1600" dirty="0"/>
          </a:p>
          <a:p>
            <a:pPr marL="342900" indent="-342900">
              <a:buAutoNum type="arabicPeriod"/>
            </a:pPr>
            <a:r>
              <a:rPr lang="en-US" sz="1600" dirty="0" smtClean="0"/>
              <a:t>If determined that proposed item meets the requirements, </a:t>
            </a:r>
          </a:p>
          <a:p>
            <a:pPr lvl="1" indent="-342900"/>
            <a:r>
              <a:rPr lang="en-US" sz="1600" dirty="0" smtClean="0"/>
              <a:t>schedule a visit to demo product</a:t>
            </a:r>
          </a:p>
          <a:p>
            <a:pPr marL="342900" indent="-342900">
              <a:buAutoNum type="arabicPeriod"/>
            </a:pPr>
            <a:endParaRPr lang="en-US" sz="1600" dirty="0"/>
          </a:p>
          <a:p>
            <a:pPr marL="342900" indent="-342900">
              <a:buAutoNum type="arabicPeriod"/>
            </a:pPr>
            <a:r>
              <a:rPr lang="en-US" sz="1600" dirty="0" smtClean="0"/>
              <a:t>If product meets requirements, then</a:t>
            </a:r>
          </a:p>
          <a:p>
            <a:pPr lvl="1"/>
            <a:r>
              <a:rPr lang="en-US" sz="1600" dirty="0" smtClean="0"/>
              <a:t>Internal review/testing</a:t>
            </a:r>
          </a:p>
          <a:p>
            <a:pPr marL="342900" indent="-342900">
              <a:buAutoNum type="arabicPeriod"/>
            </a:pPr>
            <a:endParaRPr lang="en-US" sz="1600" dirty="0"/>
          </a:p>
          <a:p>
            <a:pPr marL="342900" indent="-342900">
              <a:buAutoNum type="arabicPeriod"/>
            </a:pPr>
            <a:r>
              <a:rPr lang="en-US" sz="1600" dirty="0" smtClean="0"/>
              <a:t>Field Test</a:t>
            </a:r>
            <a:endParaRPr lang="en-US" sz="1600" dirty="0"/>
          </a:p>
          <a:p>
            <a:pPr marL="342900" indent="-342900">
              <a:buAutoNum type="arabicPeriod"/>
            </a:pPr>
            <a:endParaRPr lang="en-US" sz="1400" dirty="0" smtClean="0"/>
          </a:p>
          <a:p>
            <a:pPr lvl="1"/>
            <a:endParaRPr lang="en-US" sz="1400" dirty="0"/>
          </a:p>
          <a:p>
            <a:pPr lvl="1"/>
            <a:endParaRPr lang="en-US" sz="1400" dirty="0" smtClean="0"/>
          </a:p>
          <a:p>
            <a:pPr lvl="1"/>
            <a:r>
              <a:rPr lang="en-US" sz="1400" dirty="0"/>
              <a:t>	</a:t>
            </a:r>
            <a:endParaRPr lang="en-US" sz="1400" dirty="0" smtClean="0"/>
          </a:p>
        </p:txBody>
      </p:sp>
      <p:sp>
        <p:nvSpPr>
          <p:cNvPr id="3" name="Title 2"/>
          <p:cNvSpPr>
            <a:spLocks noGrp="1"/>
          </p:cNvSpPr>
          <p:nvPr>
            <p:ph type="title"/>
          </p:nvPr>
        </p:nvSpPr>
        <p:spPr/>
        <p:txBody>
          <a:bodyPr/>
          <a:lstStyle/>
          <a:p>
            <a:r>
              <a:rPr lang="en-US" dirty="0" smtClean="0"/>
              <a:t>New Item Introduction</a:t>
            </a:r>
            <a:endParaRPr lang="en-US" dirty="0"/>
          </a:p>
        </p:txBody>
      </p:sp>
      <p:sp>
        <p:nvSpPr>
          <p:cNvPr id="2" name="Slide Number Placeholder 1"/>
          <p:cNvSpPr>
            <a:spLocks noGrp="1"/>
          </p:cNvSpPr>
          <p:nvPr>
            <p:ph type="sldNum" sz="quarter" idx="12"/>
          </p:nvPr>
        </p:nvSpPr>
        <p:spPr/>
        <p:txBody>
          <a:bodyPr/>
          <a:lstStyle/>
          <a:p>
            <a:pPr>
              <a:defRPr/>
            </a:pPr>
            <a:fld id="{1A611FB8-1FD4-44C1-8D93-03F92F842040}" type="slidenum">
              <a:rPr lang="en-US" smtClean="0"/>
              <a:pPr>
                <a:defRPr/>
              </a:pPr>
              <a:t>7</a:t>
            </a:fld>
            <a:endParaRPr lang="en-US" dirty="0"/>
          </a:p>
        </p:txBody>
      </p:sp>
    </p:spTree>
    <p:extLst>
      <p:ext uri="{BB962C8B-B14F-4D97-AF65-F5344CB8AC3E}">
        <p14:creationId xmlns:p14="http://schemas.microsoft.com/office/powerpoint/2010/main" val="1304335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Rectangle 2"/>
          <p:cNvSpPr>
            <a:spLocks noChangeArrowheads="1"/>
          </p:cNvSpPr>
          <p:nvPr/>
        </p:nvSpPr>
        <p:spPr bwMode="auto">
          <a:xfrm>
            <a:off x="762000" y="145"/>
            <a:ext cx="7627937" cy="941388"/>
          </a:xfrm>
          <a:prstGeom prst="rect">
            <a:avLst/>
          </a:prstGeom>
          <a:noFill/>
          <a:ln w="9525">
            <a:noFill/>
            <a:miter lim="800000"/>
            <a:headEnd/>
            <a:tailEnd/>
          </a:ln>
        </p:spPr>
        <p:txBody>
          <a:bodyPr/>
          <a:lstStyle/>
          <a:p>
            <a:pPr marL="685800" lvl="1" indent="-285750" eaLnBrk="1" hangingPunct="1">
              <a:lnSpc>
                <a:spcPct val="80000"/>
              </a:lnSpc>
              <a:spcAft>
                <a:spcPct val="20000"/>
              </a:spcAft>
            </a:pPr>
            <a:endParaRPr lang="en-US" sz="2800" b="1" i="1" dirty="0">
              <a:solidFill>
                <a:schemeClr val="bg1"/>
              </a:solidFill>
            </a:endParaRPr>
          </a:p>
        </p:txBody>
      </p:sp>
      <p:sp>
        <p:nvSpPr>
          <p:cNvPr id="5" name="Rectangle 2"/>
          <p:cNvSpPr txBox="1">
            <a:spLocks noChangeArrowheads="1"/>
          </p:cNvSpPr>
          <p:nvPr/>
        </p:nvSpPr>
        <p:spPr>
          <a:xfrm>
            <a:off x="2057400" y="76200"/>
            <a:ext cx="5410200" cy="1139825"/>
          </a:xfrm>
          <a:prstGeom prst="rect">
            <a:avLst/>
          </a:prstGeom>
        </p:spPr>
        <p:txBody>
          <a:bodyPr/>
          <a:lstStyle/>
          <a:p>
            <a:pPr algn="ctr" eaLnBrk="1" hangingPunct="1">
              <a:lnSpc>
                <a:spcPct val="85000"/>
              </a:lnSpc>
              <a:defRPr/>
            </a:pPr>
            <a:r>
              <a:rPr lang="en-US" b="1" kern="0" dirty="0" smtClean="0">
                <a:solidFill>
                  <a:schemeClr val="bg1"/>
                </a:solidFill>
                <a:latin typeface="Arial Black" pitchFamily="34" charset="0"/>
                <a:ea typeface="+mj-ea"/>
                <a:cs typeface="+mj-cs"/>
              </a:rPr>
              <a:t>UGR-A</a:t>
            </a:r>
            <a:r>
              <a:rPr lang="en-US" b="1" kern="0" dirty="0">
                <a:solidFill>
                  <a:schemeClr val="bg1"/>
                </a:solidFill>
                <a:latin typeface="Arial Black" pitchFamily="34" charset="0"/>
                <a:ea typeface="+mj-ea"/>
                <a:cs typeface="+mj-cs"/>
              </a:rPr>
              <a:t> </a:t>
            </a:r>
            <a:r>
              <a:rPr lang="en-US" b="1" kern="0" dirty="0" smtClean="0">
                <a:solidFill>
                  <a:schemeClr val="bg1"/>
                </a:solidFill>
                <a:latin typeface="Arial Black" pitchFamily="34" charset="0"/>
                <a:ea typeface="+mj-ea"/>
                <a:cs typeface="+mj-cs"/>
              </a:rPr>
              <a:t>New </a:t>
            </a:r>
            <a:r>
              <a:rPr lang="en-US" b="1" kern="0" dirty="0">
                <a:solidFill>
                  <a:schemeClr val="bg1"/>
                </a:solidFill>
                <a:latin typeface="Arial Black" pitchFamily="34" charset="0"/>
                <a:ea typeface="+mj-ea"/>
                <a:cs typeface="+mj-cs"/>
              </a:rPr>
              <a:t>Source Introduction Instructions</a:t>
            </a:r>
          </a:p>
        </p:txBody>
      </p:sp>
      <p:sp>
        <p:nvSpPr>
          <p:cNvPr id="2" name="TextBox 1"/>
          <p:cNvSpPr txBox="1"/>
          <p:nvPr/>
        </p:nvSpPr>
        <p:spPr>
          <a:xfrm>
            <a:off x="762000" y="1292080"/>
            <a:ext cx="7162800" cy="5355312"/>
          </a:xfrm>
          <a:prstGeom prst="rect">
            <a:avLst/>
          </a:prstGeom>
          <a:noFill/>
        </p:spPr>
        <p:txBody>
          <a:bodyPr wrap="square" rtlCol="0">
            <a:spAutoFit/>
          </a:bodyPr>
          <a:lstStyle/>
          <a:p>
            <a:r>
              <a:rPr lang="en-US" sz="1800" dirty="0" smtClean="0"/>
              <a:t>To introduce a </a:t>
            </a:r>
            <a:r>
              <a:rPr lang="en-US" sz="1800" i="1" dirty="0" smtClean="0">
                <a:solidFill>
                  <a:srgbClr val="0A0AD0"/>
                </a:solidFill>
              </a:rPr>
              <a:t>new source </a:t>
            </a:r>
            <a:r>
              <a:rPr lang="en-US" sz="1800" dirty="0" smtClean="0"/>
              <a:t>for an </a:t>
            </a:r>
            <a:r>
              <a:rPr lang="en-US" sz="1800" i="1" dirty="0" smtClean="0">
                <a:solidFill>
                  <a:srgbClr val="0A0AD0"/>
                </a:solidFill>
              </a:rPr>
              <a:t>existing </a:t>
            </a:r>
            <a:r>
              <a:rPr lang="en-US" sz="1800" i="1" dirty="0">
                <a:solidFill>
                  <a:srgbClr val="0A0AD0"/>
                </a:solidFill>
              </a:rPr>
              <a:t>product</a:t>
            </a:r>
            <a:r>
              <a:rPr lang="en-US" sz="1800" i="1" dirty="0" smtClean="0">
                <a:solidFill>
                  <a:srgbClr val="0A0AD0"/>
                </a:solidFill>
              </a:rPr>
              <a:t> </a:t>
            </a:r>
            <a:r>
              <a:rPr lang="en-US" sz="1800" dirty="0" smtClean="0"/>
              <a:t>in the UGR-A program, </a:t>
            </a:r>
            <a:r>
              <a:rPr lang="en-US" sz="1800" i="1" dirty="0" smtClean="0">
                <a:solidFill>
                  <a:srgbClr val="0A0AD0"/>
                </a:solidFill>
              </a:rPr>
              <a:t>assemblers</a:t>
            </a:r>
            <a:r>
              <a:rPr lang="en-US" sz="1800" dirty="0" smtClean="0"/>
              <a:t> are required to take the following steps:</a:t>
            </a:r>
          </a:p>
          <a:p>
            <a:endParaRPr lang="en-US" sz="1800" dirty="0"/>
          </a:p>
          <a:p>
            <a:pPr marL="342900" indent="-342900">
              <a:buClrTx/>
              <a:buAutoNum type="arabicPeriod"/>
            </a:pPr>
            <a:r>
              <a:rPr lang="en-US" sz="1800" dirty="0" smtClean="0"/>
              <a:t>The UGR-A assembler submits the completed UGR-A New Source Introduction Form to the Defense Logistics Agency – Troop Support (DLA – Troop Support).  The form is reviewed and the information is verified to determine if the new items meets the contractual requirements of the Item Description in the UGR-A Table II.  </a:t>
            </a:r>
          </a:p>
          <a:p>
            <a:pPr marL="342900" indent="-342900">
              <a:buClrTx/>
              <a:buAutoNum type="arabicPeriod"/>
            </a:pPr>
            <a:endParaRPr lang="en-US" sz="1800" dirty="0" smtClean="0"/>
          </a:p>
          <a:p>
            <a:pPr marL="342900" indent="-342900">
              <a:buClrTx/>
              <a:buAutoNum type="arabicPeriod"/>
            </a:pPr>
            <a:r>
              <a:rPr lang="en-US" sz="1800" dirty="0" smtClean="0"/>
              <a:t>If approved, a DLA-Troop Support Register Number is assigned, and the form with instructions for product submission is returned to the UGR-A assembler who “sponsored” the item.</a:t>
            </a:r>
          </a:p>
          <a:p>
            <a:pPr marL="342900" indent="-342900">
              <a:buClrTx/>
              <a:buAutoNum type="arabicPeriod"/>
            </a:pPr>
            <a:endParaRPr lang="en-US" sz="1800" dirty="0" smtClean="0"/>
          </a:p>
          <a:p>
            <a:pPr marL="342900" indent="-342900">
              <a:buClrTx/>
              <a:buAutoNum type="arabicPeriod"/>
            </a:pPr>
            <a:r>
              <a:rPr lang="en-US" sz="1800" dirty="0" smtClean="0"/>
              <a:t>The UGR-A assembler is required to submit the current Table II approved brand and the New Source brand to Natick.  After receipt of both sets of samples, Natick will conduct sensory panels for the New Source and for the approved source that the UGR-A assembler packs.  The sensory evaluation results are forwarded to DLA-Troop Support upon completion.  DLA-Troop Support responds directly to the UGR-A assembler.</a:t>
            </a:r>
          </a:p>
          <a:p>
            <a:endParaRPr lang="en-US" sz="1800" dirty="0"/>
          </a:p>
        </p:txBody>
      </p:sp>
    </p:spTree>
    <p:extLst>
      <p:ext uri="{BB962C8B-B14F-4D97-AF65-F5344CB8AC3E}">
        <p14:creationId xmlns:p14="http://schemas.microsoft.com/office/powerpoint/2010/main" val="283553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UGR-A New Source Form</a:t>
            </a:r>
            <a:endParaRPr lang="en-US" dirty="0"/>
          </a:p>
        </p:txBody>
      </p:sp>
      <p:pic>
        <p:nvPicPr>
          <p:cNvPr id="4" name="Picture 3"/>
          <p:cNvPicPr>
            <a:picLocks noChangeAspect="1"/>
          </p:cNvPicPr>
          <p:nvPr/>
        </p:nvPicPr>
        <p:blipFill rotWithShape="1">
          <a:blip r:embed="rId2"/>
          <a:srcRect l="-9068" t="10364" r="57898" b="18127"/>
          <a:stretch/>
        </p:blipFill>
        <p:spPr>
          <a:xfrm>
            <a:off x="914400" y="1219200"/>
            <a:ext cx="6109648" cy="5181600"/>
          </a:xfrm>
          <a:prstGeom prst="rect">
            <a:avLst/>
          </a:prstGeom>
        </p:spPr>
      </p:pic>
      <p:sp>
        <p:nvSpPr>
          <p:cNvPr id="2" name="Slide Number Placeholder 1"/>
          <p:cNvSpPr>
            <a:spLocks noGrp="1"/>
          </p:cNvSpPr>
          <p:nvPr>
            <p:ph type="sldNum" sz="quarter" idx="12"/>
          </p:nvPr>
        </p:nvSpPr>
        <p:spPr/>
        <p:txBody>
          <a:bodyPr/>
          <a:lstStyle/>
          <a:p>
            <a:pPr>
              <a:defRPr/>
            </a:pPr>
            <a:fld id="{1A611FB8-1FD4-44C1-8D93-03F92F842040}" type="slidenum">
              <a:rPr lang="en-US" smtClean="0"/>
              <a:pPr>
                <a:defRPr/>
              </a:pPr>
              <a:t>9</a:t>
            </a:fld>
            <a:endParaRPr lang="en-US" dirty="0"/>
          </a:p>
        </p:txBody>
      </p:sp>
    </p:spTree>
    <p:extLst>
      <p:ext uri="{BB962C8B-B14F-4D97-AF65-F5344CB8AC3E}">
        <p14:creationId xmlns:p14="http://schemas.microsoft.com/office/powerpoint/2010/main" val="2274930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SRDEC2010">
  <a:themeElements>
    <a:clrScheme name="NSRDEC">
      <a:dk1>
        <a:sysClr val="windowText" lastClr="000000"/>
      </a:dk1>
      <a:lt1>
        <a:sysClr val="window" lastClr="FFFFFF"/>
      </a:lt1>
      <a:dk2>
        <a:srgbClr val="18305A"/>
      </a:dk2>
      <a:lt2>
        <a:srgbClr val="DDDDDD"/>
      </a:lt2>
      <a:accent1>
        <a:srgbClr val="1E598D"/>
      </a:accent1>
      <a:accent2>
        <a:srgbClr val="CD941B"/>
      </a:accent2>
      <a:accent3>
        <a:srgbClr val="800000"/>
      </a:accent3>
      <a:accent4>
        <a:srgbClr val="666633"/>
      </a:accent4>
      <a:accent5>
        <a:srgbClr val="663300"/>
      </a:accent5>
      <a:accent6>
        <a:srgbClr val="58584F"/>
      </a:accent6>
      <a:hlink>
        <a:srgbClr val="3366CC"/>
      </a:hlink>
      <a:folHlink>
        <a:srgbClr val="66CCFF"/>
      </a:folHlink>
    </a:clrScheme>
    <a:fontScheme name="NSRDE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SRDEC">
  <a:themeElements>
    <a:clrScheme name="NSRDEC">
      <a:dk1>
        <a:sysClr val="windowText" lastClr="000000"/>
      </a:dk1>
      <a:lt1>
        <a:sysClr val="window" lastClr="FFFFFF"/>
      </a:lt1>
      <a:dk2>
        <a:srgbClr val="18305A"/>
      </a:dk2>
      <a:lt2>
        <a:srgbClr val="DDDDDD"/>
      </a:lt2>
      <a:accent1>
        <a:srgbClr val="1E598D"/>
      </a:accent1>
      <a:accent2>
        <a:srgbClr val="CD941B"/>
      </a:accent2>
      <a:accent3>
        <a:srgbClr val="800000"/>
      </a:accent3>
      <a:accent4>
        <a:srgbClr val="666633"/>
      </a:accent4>
      <a:accent5>
        <a:srgbClr val="663300"/>
      </a:accent5>
      <a:accent6>
        <a:srgbClr val="58584F"/>
      </a:accent6>
      <a:hlink>
        <a:srgbClr val="3366CC"/>
      </a:hlink>
      <a:folHlink>
        <a:srgbClr val="66CCFF"/>
      </a:folHlink>
    </a:clrScheme>
    <a:fontScheme name="NSRDE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C226ADB99E34EAE3E2D1BE6B51B68" ma:contentTypeVersion="0" ma:contentTypeDescription="Create a new document." ma:contentTypeScope="" ma:versionID="fc67ea1434dfbca5cdbffce8a5efd7d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015812-AB3D-4579-9D17-3F8534079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9622F05-E2A4-42CA-B692-7E1CA8F8E9DB}">
  <ds:schemaRefs>
    <ds:schemaRef ds:uri="http://schemas.microsoft.com/office/2006/metadata/longProperties"/>
  </ds:schemaRefs>
</ds:datastoreItem>
</file>

<file path=customXml/itemProps3.xml><?xml version="1.0" encoding="utf-8"?>
<ds:datastoreItem xmlns:ds="http://schemas.openxmlformats.org/officeDocument/2006/customXml" ds:itemID="{45713154-45CD-43E3-889C-8F7D7037AD52}">
  <ds:schemaRefs>
    <ds:schemaRef ds:uri="http://purl.org/dc/elements/1.1/"/>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F6BFDFC-239D-4BF3-927D-D302E504D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26127</TotalTime>
  <Words>971</Words>
  <Application>Microsoft Office PowerPoint</Application>
  <PresentationFormat>On-screen Show (4:3)</PresentationFormat>
  <Paragraphs>370</Paragraphs>
  <Slides>13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ＭＳ Ｐゴシック</vt:lpstr>
      <vt:lpstr>ＭＳ Ｐゴシック</vt:lpstr>
      <vt:lpstr>Antique Olv (W1)</vt:lpstr>
      <vt:lpstr>Arial</vt:lpstr>
      <vt:lpstr>Arial Black</vt:lpstr>
      <vt:lpstr>Calibri</vt:lpstr>
      <vt:lpstr>Tahoma</vt:lpstr>
      <vt:lpstr>Wingdings</vt:lpstr>
      <vt:lpstr>1_NSRDEC2010</vt:lpstr>
      <vt:lpstr>2_NSRDEC</vt:lpstr>
      <vt:lpstr>PowerPoint Presentation</vt:lpstr>
      <vt:lpstr>Unitized Group Rations (UGRs)</vt:lpstr>
      <vt:lpstr>UGR-A</vt:lpstr>
      <vt:lpstr>Table I &amp; Table II</vt:lpstr>
      <vt:lpstr>UGR-A Table I</vt:lpstr>
      <vt:lpstr>Table II</vt:lpstr>
      <vt:lpstr>New Item Introduction</vt:lpstr>
      <vt:lpstr>PowerPoint Presentation</vt:lpstr>
      <vt:lpstr>UGR-A New Source Form</vt:lpstr>
      <vt:lpstr>PowerPoint Presentation</vt:lpstr>
      <vt:lpstr>Unitized Group Ration – A (UGR-A) FY19 Field Evaluation Timeline</vt:lpstr>
      <vt:lpstr>UGR-A FY19 Warfighter Operational Evaluation</vt:lpstr>
      <vt:lpstr>Questions?</vt:lpstr>
    </vt:vector>
  </TitlesOfParts>
  <Company>Strategic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G. Kohlman</dc:creator>
  <cp:lastModifiedBy>Harrington, Sue Ms CIV USA AMC</cp:lastModifiedBy>
  <cp:revision>967</cp:revision>
  <cp:lastPrinted>2017-05-15T11:35:39Z</cp:lastPrinted>
  <dcterms:created xsi:type="dcterms:W3CDTF">2007-05-21T15:03:19Z</dcterms:created>
  <dcterms:modified xsi:type="dcterms:W3CDTF">2018-03-23T11:37:56Z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Cariveau, Patricia Ms CIV USA AMC</vt:lpwstr>
  </property>
  <property fmtid="{D5CDD505-2E9C-101B-9397-08002B2CF9AE}" pid="3" name="display_urn:schemas-microsoft-com:office:office#Author">
    <vt:lpwstr>Cariveau, Patricia Ms CIV USA AMC</vt:lpwstr>
  </property>
  <property fmtid="{D5CDD505-2E9C-101B-9397-08002B2CF9AE}" pid="4" name="ContentTypeId">
    <vt:lpwstr>0x010100894C226ADB99E34EAE3E2D1BE6B51B68</vt:lpwstr>
  </property>
  <property fmtid="{D5CDD505-2E9C-101B-9397-08002B2CF9AE}" pid="5" name="HRRecruitLocation">
    <vt:lpwstr>Headquarters</vt:lpwstr>
  </property>
</Properties>
</file>